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1"/>
  </p:notesMasterIdLst>
  <p:sldIdLst>
    <p:sldId id="10621" r:id="rId3"/>
    <p:sldId id="10620" r:id="rId4"/>
    <p:sldId id="10622" r:id="rId5"/>
    <p:sldId id="258" r:id="rId6"/>
    <p:sldId id="282" r:id="rId7"/>
    <p:sldId id="10623" r:id="rId8"/>
    <p:sldId id="10617" r:id="rId9"/>
    <p:sldId id="267" r:id="rId10"/>
    <p:sldId id="290" r:id="rId11"/>
    <p:sldId id="10624" r:id="rId12"/>
    <p:sldId id="10625" r:id="rId13"/>
    <p:sldId id="10626" r:id="rId14"/>
    <p:sldId id="292" r:id="rId15"/>
    <p:sldId id="293" r:id="rId16"/>
    <p:sldId id="291" r:id="rId17"/>
    <p:sldId id="294" r:id="rId18"/>
    <p:sldId id="10627" r:id="rId19"/>
    <p:sldId id="10628"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246"/>
    <a:srgbClr val="FF9933"/>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83830" autoAdjust="0"/>
  </p:normalViewPr>
  <p:slideViewPr>
    <p:cSldViewPr snapToGrid="0" snapToObjects="1" showGuides="1">
      <p:cViewPr varScale="1">
        <p:scale>
          <a:sx n="119" d="100"/>
          <a:sy n="119" d="100"/>
        </p:scale>
        <p:origin x="1492" y="5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'[2020 01 30 Bill''s slide desk with RTOS comparison added -- slide 2.xlsx]Sheet3'!$B$3</c:f>
              <c:strCache>
                <c:ptCount val="1"/>
                <c:pt idx="0">
                  <c:v>Size</c:v>
                </c:pt>
              </c:strCache>
            </c:strRef>
          </c:tx>
          <c:spPr>
            <a:solidFill>
              <a:srgbClr val="FF0000"/>
            </a:solidFill>
            <a:ln>
              <a:noFill/>
            </a:ln>
            <a:effectLst/>
          </c:spPr>
          <c:invertIfNegative val="0"/>
          <c:cat>
            <c:strRef>
              <c:f>'[2020 01 30 Bill''s slide desk with RTOS comparison added -- slide 2.xlsx]Sheet3'!$A$4:$A$6</c:f>
              <c:strCache>
                <c:ptCount val="3"/>
                <c:pt idx="0">
                  <c:v>ThreadX
2KB-100KB</c:v>
                </c:pt>
                <c:pt idx="1">
                  <c:v>Linux
4MB-2GB+</c:v>
                </c:pt>
                <c:pt idx="2">
                  <c:v>Windows 10
4GB+</c:v>
                </c:pt>
              </c:strCache>
            </c:strRef>
          </c:cat>
          <c:val>
            <c:numRef>
              <c:f>'[2020 01 30 Bill''s slide desk with RTOS comparison added -- slide 2.xlsx]Sheet3'!$B$4:$B$6</c:f>
              <c:numCache>
                <c:formatCode>General</c:formatCode>
                <c:ptCount val="3"/>
                <c:pt idx="0">
                  <c:v>0.05</c:v>
                </c:pt>
                <c:pt idx="1">
                  <c:v>2</c:v>
                </c:pt>
                <c:pt idx="2">
                  <c:v>4</c:v>
                </c:pt>
              </c:numCache>
            </c:numRef>
          </c:val>
          <c:extLst>
            <c:ext xmlns:c16="http://schemas.microsoft.com/office/drawing/2014/chart" uri="{C3380CC4-5D6E-409C-BE32-E72D297353CC}">
              <c16:uniqueId val="{00000000-5EB2-4425-9B83-D54C6A1036B4}"/>
            </c:ext>
          </c:extLst>
        </c:ser>
        <c:ser>
          <c:idx val="1"/>
          <c:order val="1"/>
          <c:tx>
            <c:strRef>
              <c:f>'[2020 01 30 Bill''s slide desk with RTOS comparison added -- slide 2.xlsx]Sheet3'!$C$3</c:f>
              <c:strCache>
                <c:ptCount val="1"/>
              </c:strCache>
            </c:strRef>
          </c:tx>
          <c:spPr>
            <a:solidFill>
              <a:schemeClr val="accent2"/>
            </a:solidFill>
            <a:ln>
              <a:noFill/>
            </a:ln>
            <a:effectLst/>
          </c:spPr>
          <c:invertIfNegative val="0"/>
          <c:cat>
            <c:strRef>
              <c:f>'[2020 01 30 Bill''s slide desk with RTOS comparison added -- slide 2.xlsx]Sheet3'!$A$4:$A$6</c:f>
              <c:strCache>
                <c:ptCount val="3"/>
                <c:pt idx="0">
                  <c:v>ThreadX
2KB-100KB</c:v>
                </c:pt>
                <c:pt idx="1">
                  <c:v>Linux
4MB-2GB+</c:v>
                </c:pt>
                <c:pt idx="2">
                  <c:v>Windows 10
4GB+</c:v>
                </c:pt>
              </c:strCache>
            </c:strRef>
          </c:cat>
          <c:val>
            <c:numRef>
              <c:f>'[2020 01 30 Bill''s slide desk with RTOS comparison added -- slide 2.xlsx]Sheet3'!$C$4:$C$6</c:f>
              <c:numCache>
                <c:formatCode>General</c:formatCode>
                <c:ptCount val="3"/>
              </c:numCache>
            </c:numRef>
          </c:val>
          <c:extLst>
            <c:ext xmlns:c16="http://schemas.microsoft.com/office/drawing/2014/chart" uri="{C3380CC4-5D6E-409C-BE32-E72D297353CC}">
              <c16:uniqueId val="{00000001-5EB2-4425-9B83-D54C6A1036B4}"/>
            </c:ext>
          </c:extLst>
        </c:ser>
        <c:dLbls>
          <c:showLegendKey val="0"/>
          <c:showVal val="0"/>
          <c:showCatName val="0"/>
          <c:showSerName val="0"/>
          <c:showPercent val="0"/>
          <c:showBubbleSize val="0"/>
        </c:dLbls>
        <c:gapWidth val="150"/>
        <c:overlap val="100"/>
        <c:axId val="959654639"/>
        <c:axId val="1007629119"/>
      </c:barChart>
      <c:catAx>
        <c:axId val="9596546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007629119"/>
        <c:crosses val="autoZero"/>
        <c:auto val="1"/>
        <c:lblAlgn val="ctr"/>
        <c:lblOffset val="100"/>
        <c:noMultiLvlLbl val="0"/>
      </c:catAx>
      <c:valAx>
        <c:axId val="1007629119"/>
        <c:scaling>
          <c:orientation val="minMax"/>
        </c:scaling>
        <c:delete val="0"/>
        <c:axPos val="l"/>
        <c:majorGridlines>
          <c:spPr>
            <a:ln w="9525" cap="flat" cmpd="sng" algn="ctr">
              <a:solidFill>
                <a:schemeClr val="bg2">
                  <a:lumMod val="7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sz="1800" dirty="0">
                    <a:solidFill>
                      <a:schemeClr val="bg1"/>
                    </a:solidFill>
                    <a:latin typeface="Arial" panose="020B0604020202020204" pitchFamily="34" charset="0"/>
                    <a:cs typeface="Arial" panose="020B0604020202020204" pitchFamily="34" charset="0"/>
                  </a:rPr>
                  <a:t>Size (GB)</a:t>
                </a:r>
              </a:p>
              <a:p>
                <a:pPr>
                  <a:defRPr sz="1800">
                    <a:solidFill>
                      <a:schemeClr val="bg1"/>
                    </a:solidFill>
                  </a:defRPr>
                </a:pPr>
                <a:endParaRPr lang="en-US" sz="1800" dirty="0">
                  <a:solidFill>
                    <a:schemeClr val="bg1"/>
                  </a:solidFill>
                  <a:latin typeface="Arial" panose="020B0604020202020204" pitchFamily="34" charset="0"/>
                  <a:cs typeface="Arial" panose="020B0604020202020204" pitchFamily="34" charset="0"/>
                </a:endParaRPr>
              </a:p>
            </c:rich>
          </c:tx>
          <c:layout>
            <c:manualLayout>
              <c:xMode val="edge"/>
              <c:yMode val="edge"/>
              <c:x val="1.238738848579383E-2"/>
              <c:y val="0.3027375488785500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Arial" panose="020B0604020202020204" pitchFamily="34" charset="0"/>
                <a:ea typeface="+mn-ea"/>
                <a:cs typeface="+mn-cs"/>
              </a:defRPr>
            </a:pPr>
            <a:endParaRPr lang="en-US"/>
          </a:p>
        </c:txPr>
        <c:crossAx val="959654639"/>
        <c:crosses val="autoZero"/>
        <c:crossBetween val="between"/>
        <c:majorUnit val="1"/>
      </c:valAx>
      <c:spPr>
        <a:noFill/>
        <a:ln>
          <a:noFill/>
        </a:ln>
        <a:effectLst/>
      </c:spPr>
    </c:plotArea>
    <c:plotVisOnly val="1"/>
    <c:dispBlanksAs val="gap"/>
    <c:showDLblsOverMax val="0"/>
  </c:chart>
  <c:spPr>
    <a:solidFill>
      <a:schemeClr val="tx1">
        <a:lumMod val="75000"/>
        <a:lumOff val="25000"/>
      </a:schemeClr>
    </a:solid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89C9A-0BF3-2F44-93DB-A42576C9A42C}" type="datetimeFigureOut">
              <a:rPr lang="en-US" smtClean="0"/>
              <a:pPr/>
              <a:t>3/5/2020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69F15-7C16-A542-BA0F-5F101A8BA812}" type="slidenum">
              <a:rPr lang="en-US" smtClean="0"/>
              <a:pPr/>
              <a:t>‹#›</a:t>
            </a:fld>
            <a:endParaRPr lang="en-US"/>
          </a:p>
        </p:txBody>
      </p:sp>
    </p:spTree>
    <p:extLst>
      <p:ext uri="{BB962C8B-B14F-4D97-AF65-F5344CB8AC3E}">
        <p14:creationId xmlns:p14="http://schemas.microsoft.com/office/powerpoint/2010/main" val="99056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RTOS stands for Real-Time Operating System</a:t>
            </a:r>
          </a:p>
          <a:p>
            <a:endParaRPr lang="en-US" dirty="0"/>
          </a:p>
          <a:p>
            <a:r>
              <a:rPr lang="en-US" dirty="0"/>
              <a:t>The highest level idea is that an RTOS is small and fast, 2KB minimal footprint, 50KB for Azure IoT connectivity, and sub-microsecond context switching</a:t>
            </a:r>
          </a:p>
          <a:p>
            <a:endParaRPr lang="en-US" dirty="0"/>
          </a:p>
          <a:p>
            <a:r>
              <a:rPr lang="en-US" dirty="0"/>
              <a:t>An RTOS is also used in devices that have a dedicated purpose, like a </a:t>
            </a:r>
            <a:r>
              <a:rPr lang="en-US" dirty="0" err="1"/>
              <a:t>FitBit</a:t>
            </a:r>
            <a:r>
              <a:rPr lang="en-US" dirty="0"/>
              <a:t>. The application code is typically linked and located with the RTOS itself.</a:t>
            </a:r>
          </a:p>
          <a:p>
            <a:endParaRPr lang="en-US" dirty="0"/>
          </a:p>
          <a:p>
            <a:r>
              <a:rPr lang="en-US" dirty="0"/>
              <a:t>Most good RTOS solutions can meet difficult real-time requirements and are necessarily deterministic (predicable)</a:t>
            </a:r>
          </a:p>
        </p:txBody>
      </p:sp>
      <p:sp>
        <p:nvSpPr>
          <p:cNvPr id="4" name="Slide Number Placeholder 3"/>
          <p:cNvSpPr>
            <a:spLocks noGrp="1"/>
          </p:cNvSpPr>
          <p:nvPr>
            <p:ph type="sldNum" sz="quarter" idx="5"/>
          </p:nvPr>
        </p:nvSpPr>
        <p:spPr/>
        <p:txBody>
          <a:bodyPr/>
          <a:lstStyle/>
          <a:p>
            <a:fld id="{02169F15-7C16-A542-BA0F-5F101A8BA812}" type="slidenum">
              <a:rPr lang="en-US" smtClean="0"/>
              <a:pPr/>
              <a:t>1</a:t>
            </a:fld>
            <a:endParaRPr lang="en-US"/>
          </a:p>
        </p:txBody>
      </p:sp>
    </p:spTree>
    <p:extLst>
      <p:ext uri="{BB962C8B-B14F-4D97-AF65-F5344CB8AC3E}">
        <p14:creationId xmlns:p14="http://schemas.microsoft.com/office/powerpoint/2010/main" val="2456250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Easy to use </a:t>
            </a:r>
            <a:r>
              <a:rPr lang="en-US" dirty="0" err="1"/>
              <a:t>ThreadX</a:t>
            </a:r>
            <a:r>
              <a:rPr lang="en-US" dirty="0"/>
              <a:t>, it’s basically include </a:t>
            </a:r>
            <a:r>
              <a:rPr lang="en-US" dirty="0" err="1"/>
              <a:t>tx_api.h</a:t>
            </a:r>
            <a:r>
              <a:rPr lang="en-US" dirty="0"/>
              <a:t>, call </a:t>
            </a:r>
            <a:r>
              <a:rPr lang="en-US" dirty="0" err="1"/>
              <a:t>tx_kernel_enter</a:t>
            </a:r>
            <a:r>
              <a:rPr lang="en-US" dirty="0"/>
              <a:t>, define </a:t>
            </a:r>
            <a:r>
              <a:rPr lang="en-US" dirty="0" err="1"/>
              <a:t>tx_application_define</a:t>
            </a:r>
            <a:r>
              <a:rPr lang="en-US" dirty="0"/>
              <a:t>, and link with </a:t>
            </a:r>
            <a:r>
              <a:rPr lang="en-US" dirty="0" err="1"/>
              <a:t>tx.a</a:t>
            </a:r>
            <a:endParaRPr lang="en-US" dirty="0"/>
          </a:p>
          <a:p>
            <a:endParaRPr lang="en-US" dirty="0"/>
          </a:p>
          <a:p>
            <a:r>
              <a:rPr lang="en-US" dirty="0"/>
              <a:t>Application has run-time control of resources (memory supplied by application) and can dynamically create/delete resources like threads, queues, etc.</a:t>
            </a:r>
          </a:p>
          <a:p>
            <a:endParaRPr lang="en-US" dirty="0"/>
          </a:p>
          <a:p>
            <a:r>
              <a:rPr lang="en-US" dirty="0" err="1"/>
              <a:t>ThreadX</a:t>
            </a:r>
            <a:r>
              <a:rPr lang="en-US" dirty="0"/>
              <a:t> is small and automatically scales based on what the customer uses</a:t>
            </a:r>
          </a:p>
          <a:p>
            <a:endParaRPr lang="en-US" dirty="0"/>
          </a:p>
          <a:p>
            <a:r>
              <a:rPr lang="en-US" dirty="0" err="1"/>
              <a:t>ThreadX</a:t>
            </a:r>
            <a:r>
              <a:rPr lang="en-US" dirty="0"/>
              <a:t> offers advanced features like preemption-threshold, event-chaining, fast software timers, per-compilation unit error checking enable/disable</a:t>
            </a:r>
          </a:p>
          <a:p>
            <a:endParaRPr lang="en-US" dirty="0"/>
          </a:p>
          <a:p>
            <a:r>
              <a:rPr lang="en-US" dirty="0" err="1"/>
              <a:t>ThreadX</a:t>
            </a:r>
            <a:r>
              <a:rPr lang="en-US" dirty="0"/>
              <a:t> is fast and deterministic – thread scheduling is not affected by the total number of threads or the number of ready threads</a:t>
            </a:r>
          </a:p>
          <a:p>
            <a:endParaRPr lang="en-US" dirty="0"/>
          </a:p>
          <a:p>
            <a:r>
              <a:rPr lang="en-US" dirty="0" err="1"/>
              <a:t>ThreadX</a:t>
            </a:r>
            <a:r>
              <a:rPr lang="en-US" dirty="0"/>
              <a:t> Modules offers process like isolation with MPU/MMU memory protection when available</a:t>
            </a:r>
          </a:p>
          <a:p>
            <a:endParaRPr lang="en-US" dirty="0"/>
          </a:p>
          <a:p>
            <a:r>
              <a:rPr lang="en-US" dirty="0"/>
              <a:t>Support for small 16-bit parts all the way through multi-core, SMP 64-bit parts. 32-bit parts are the most common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169F15-7C16-A542-BA0F-5F101A8BA8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8703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Easy to use </a:t>
            </a:r>
            <a:r>
              <a:rPr lang="en-US" dirty="0" err="1"/>
              <a:t>ThreadX</a:t>
            </a:r>
            <a:r>
              <a:rPr lang="en-US" dirty="0"/>
              <a:t>, it’s basically include </a:t>
            </a:r>
            <a:r>
              <a:rPr lang="en-US" dirty="0" err="1"/>
              <a:t>tx_api.h</a:t>
            </a:r>
            <a:r>
              <a:rPr lang="en-US" dirty="0"/>
              <a:t>, call </a:t>
            </a:r>
            <a:r>
              <a:rPr lang="en-US" dirty="0" err="1"/>
              <a:t>tx_kernel_enter</a:t>
            </a:r>
            <a:r>
              <a:rPr lang="en-US" dirty="0"/>
              <a:t>, define </a:t>
            </a:r>
            <a:r>
              <a:rPr lang="en-US" dirty="0" err="1"/>
              <a:t>tx_application_define</a:t>
            </a:r>
            <a:r>
              <a:rPr lang="en-US" dirty="0"/>
              <a:t>, and link with </a:t>
            </a:r>
            <a:r>
              <a:rPr lang="en-US" dirty="0" err="1"/>
              <a:t>tx.a</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169F15-7C16-A542-BA0F-5F101A8BA8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1387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Easy to use </a:t>
            </a:r>
            <a:r>
              <a:rPr lang="en-US" dirty="0" err="1"/>
              <a:t>ThreadX</a:t>
            </a:r>
            <a:r>
              <a:rPr lang="en-US" dirty="0"/>
              <a:t>, it’s basically include </a:t>
            </a:r>
            <a:r>
              <a:rPr lang="en-US" dirty="0" err="1"/>
              <a:t>tx_api.h</a:t>
            </a:r>
            <a:r>
              <a:rPr lang="en-US" dirty="0"/>
              <a:t>, call </a:t>
            </a:r>
            <a:r>
              <a:rPr lang="en-US" dirty="0" err="1"/>
              <a:t>tx_kernel_enter</a:t>
            </a:r>
            <a:r>
              <a:rPr lang="en-US" dirty="0"/>
              <a:t>, define </a:t>
            </a:r>
            <a:r>
              <a:rPr lang="en-US" dirty="0" err="1"/>
              <a:t>tx_application_define</a:t>
            </a:r>
            <a:r>
              <a:rPr lang="en-US" dirty="0"/>
              <a:t>, and link with </a:t>
            </a:r>
            <a:r>
              <a:rPr lang="en-US" dirty="0" err="1"/>
              <a:t>tx.a</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169F15-7C16-A542-BA0F-5F101A8BA8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367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err="1"/>
              <a:t>FileX</a:t>
            </a:r>
            <a:r>
              <a:rPr lang="en-US" dirty="0"/>
              <a:t> is our embedded file system that supports 12/16/32 FAT and </a:t>
            </a:r>
            <a:r>
              <a:rPr lang="en-US" dirty="0" err="1"/>
              <a:t>exFAT</a:t>
            </a:r>
            <a:r>
              <a:rPr lang="en-US" dirty="0"/>
              <a:t> formats.  </a:t>
            </a:r>
          </a:p>
          <a:p>
            <a:endParaRPr lang="en-US" dirty="0"/>
          </a:p>
          <a:p>
            <a:r>
              <a:rPr lang="en-US" dirty="0"/>
              <a:t>9KB minimal footprint; because of loosely coupled C library implementation </a:t>
            </a:r>
            <a:r>
              <a:rPr lang="en-US" dirty="0" err="1"/>
              <a:t>FileX</a:t>
            </a:r>
            <a:r>
              <a:rPr lang="en-US" dirty="0"/>
              <a:t> automatically scales based on what the customer needs.</a:t>
            </a:r>
          </a:p>
          <a:p>
            <a:endParaRPr lang="en-US" dirty="0"/>
          </a:p>
          <a:p>
            <a:r>
              <a:rPr lang="en-US" dirty="0"/>
              <a:t>Fault tolerant support via journaling.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Safety pre-certified to SIL 4, ASIL D, Medical Class C, and UL (only FAT file system to have this certification).</a:t>
            </a:r>
          </a:p>
          <a:p>
            <a:endParaRPr lang="en-US" dirty="0"/>
          </a:p>
          <a:p>
            <a:r>
              <a:rPr lang="en-US" dirty="0"/>
              <a:t>Please see </a:t>
            </a:r>
            <a:r>
              <a:rPr lang="en-US" dirty="0" err="1"/>
              <a:t>FileX</a:t>
            </a:r>
            <a:r>
              <a:rPr lang="en-US" dirty="0"/>
              <a:t> page on RTOS.COM for additional details, including an interactive block diagram shown</a:t>
            </a:r>
          </a:p>
          <a:p>
            <a:endParaRPr lang="en-US" dirty="0"/>
          </a:p>
        </p:txBody>
      </p:sp>
      <p:sp>
        <p:nvSpPr>
          <p:cNvPr id="4" name="Slide Number Placeholder 3"/>
          <p:cNvSpPr>
            <a:spLocks noGrp="1"/>
          </p:cNvSpPr>
          <p:nvPr>
            <p:ph type="sldNum" sz="quarter" idx="10"/>
          </p:nvPr>
        </p:nvSpPr>
        <p:spPr/>
        <p:txBody>
          <a:bodyPr/>
          <a:lstStyle/>
          <a:p>
            <a:fld id="{02169F15-7C16-A542-BA0F-5F101A8BA812}" type="slidenum">
              <a:rPr lang="en-US" smtClean="0"/>
              <a:pPr/>
              <a:t>13</a:t>
            </a:fld>
            <a:endParaRPr lang="en-US"/>
          </a:p>
        </p:txBody>
      </p:sp>
    </p:spTree>
    <p:extLst>
      <p:ext uri="{BB962C8B-B14F-4D97-AF65-F5344CB8AC3E}">
        <p14:creationId xmlns:p14="http://schemas.microsoft.com/office/powerpoint/2010/main" val="763360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GUIX is our 2D graphics run-time engine, ideal for small screens on embedded devices.</a:t>
            </a:r>
          </a:p>
          <a:p>
            <a:endParaRPr lang="en-US" dirty="0"/>
          </a:p>
          <a:p>
            <a:r>
              <a:rPr lang="en-US" dirty="0"/>
              <a:t>14KB minimal footprint; because of loosely coupled C library implementation GUIX automatically scales based on what the customer needs.</a:t>
            </a:r>
          </a:p>
          <a:p>
            <a:endParaRPr lang="en-US" dirty="0"/>
          </a:p>
          <a:p>
            <a:r>
              <a:rPr lang="en-US" dirty="0"/>
              <a:t>Support for a variety of 2D screen technology, sizes and properties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Safety pre-certified to SIL 4, ASIL D, Medical Class C (only GUI run-time to have this certification).</a:t>
            </a:r>
          </a:p>
          <a:p>
            <a:endParaRPr lang="en-US" dirty="0"/>
          </a:p>
          <a:p>
            <a:r>
              <a:rPr lang="en-US" dirty="0"/>
              <a:t>Please see GUIX page on RTOS.COM for additional details, including an interactive block diagram shown</a:t>
            </a:r>
          </a:p>
          <a:p>
            <a:endParaRPr lang="en-US" dirty="0"/>
          </a:p>
        </p:txBody>
      </p:sp>
      <p:sp>
        <p:nvSpPr>
          <p:cNvPr id="4" name="Slide Number Placeholder 3"/>
          <p:cNvSpPr>
            <a:spLocks noGrp="1"/>
          </p:cNvSpPr>
          <p:nvPr>
            <p:ph type="sldNum" sz="quarter" idx="10"/>
          </p:nvPr>
        </p:nvSpPr>
        <p:spPr/>
        <p:txBody>
          <a:bodyPr/>
          <a:lstStyle/>
          <a:p>
            <a:fld id="{02169F15-7C16-A542-BA0F-5F101A8BA812}" type="slidenum">
              <a:rPr lang="en-US" smtClean="0"/>
              <a:pPr/>
              <a:t>14</a:t>
            </a:fld>
            <a:endParaRPr lang="en-US"/>
          </a:p>
        </p:txBody>
      </p:sp>
    </p:spTree>
    <p:extLst>
      <p:ext uri="{BB962C8B-B14F-4D97-AF65-F5344CB8AC3E}">
        <p14:creationId xmlns:p14="http://schemas.microsoft.com/office/powerpoint/2010/main" val="386079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err="1"/>
              <a:t>NetX</a:t>
            </a:r>
            <a:r>
              <a:rPr lang="en-US" dirty="0"/>
              <a:t> Duo is our IPv4/IPv6 network stack, including security and cloud protocols with near wire speed performance.</a:t>
            </a:r>
          </a:p>
          <a:p>
            <a:endParaRPr lang="en-US" dirty="0"/>
          </a:p>
          <a:p>
            <a:r>
              <a:rPr lang="en-US" dirty="0"/>
              <a:t>50KB minimal footprint for cloud connection; because of loosely coupled C library implementation </a:t>
            </a:r>
            <a:r>
              <a:rPr lang="en-US" dirty="0" err="1"/>
              <a:t>NetX</a:t>
            </a:r>
            <a:r>
              <a:rPr lang="en-US" dirty="0"/>
              <a:t> Duo automatically scales based on what the customer needs.</a:t>
            </a:r>
          </a:p>
          <a:p>
            <a:endParaRPr lang="en-US" dirty="0"/>
          </a:p>
          <a:p>
            <a:r>
              <a:rPr lang="en-US" dirty="0"/>
              <a:t>Extensive set of network protocols – much greater than typical open source solutions</a:t>
            </a:r>
          </a:p>
          <a:p>
            <a:endParaRPr lang="en-US" dirty="0"/>
          </a:p>
          <a:p>
            <a:r>
              <a:rPr lang="en-US" dirty="0"/>
              <a:t>Safety pre-certified to SIL 4, ASIL D, Medical Class C (only network stack to have this certification)</a:t>
            </a:r>
          </a:p>
          <a:p>
            <a:endParaRPr lang="en-US" dirty="0"/>
          </a:p>
          <a:p>
            <a:r>
              <a:rPr lang="en-US" dirty="0"/>
              <a:t>Please see </a:t>
            </a:r>
            <a:r>
              <a:rPr lang="en-US" dirty="0" err="1"/>
              <a:t>NetX</a:t>
            </a:r>
            <a:r>
              <a:rPr lang="en-US" dirty="0"/>
              <a:t> Duo page on RTOS.COM for additional details, including an interactive block diagram shown</a:t>
            </a:r>
          </a:p>
          <a:p>
            <a:endParaRPr lang="en-US" dirty="0"/>
          </a:p>
        </p:txBody>
      </p:sp>
      <p:sp>
        <p:nvSpPr>
          <p:cNvPr id="4" name="Slide Number Placeholder 3"/>
          <p:cNvSpPr>
            <a:spLocks noGrp="1"/>
          </p:cNvSpPr>
          <p:nvPr>
            <p:ph type="sldNum" sz="quarter" idx="10"/>
          </p:nvPr>
        </p:nvSpPr>
        <p:spPr/>
        <p:txBody>
          <a:bodyPr/>
          <a:lstStyle/>
          <a:p>
            <a:fld id="{02169F15-7C16-A542-BA0F-5F101A8BA812}" type="slidenum">
              <a:rPr lang="en-US" smtClean="0"/>
              <a:pPr/>
              <a:t>15</a:t>
            </a:fld>
            <a:endParaRPr lang="en-US"/>
          </a:p>
        </p:txBody>
      </p:sp>
    </p:spTree>
    <p:extLst>
      <p:ext uri="{BB962C8B-B14F-4D97-AF65-F5344CB8AC3E}">
        <p14:creationId xmlns:p14="http://schemas.microsoft.com/office/powerpoint/2010/main" val="4119568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USBX is our USB host/device stack that supports most of the popular USB classes.</a:t>
            </a:r>
          </a:p>
          <a:p>
            <a:endParaRPr lang="en-US" dirty="0"/>
          </a:p>
          <a:p>
            <a:r>
              <a:rPr lang="en-US" dirty="0"/>
              <a:t>11KB minimal footprint for cloud connection; because of loosely coupled C library implementation USBX automatically scales based on what the customer needs.</a:t>
            </a:r>
          </a:p>
          <a:p>
            <a:endParaRPr lang="en-US" dirty="0"/>
          </a:p>
          <a:p>
            <a:r>
              <a:rPr lang="en-US" dirty="0"/>
              <a:t>Extensive set of host/device classes and controller support.</a:t>
            </a:r>
          </a:p>
          <a:p>
            <a:endParaRPr lang="en-US" dirty="0"/>
          </a:p>
          <a:p>
            <a:r>
              <a:rPr lang="en-US" dirty="0"/>
              <a:t>Safety pre-certified to SIL 4, ASIL D, Medical Class C (only USB stack to have this certification)</a:t>
            </a:r>
          </a:p>
          <a:p>
            <a:endParaRPr lang="en-US" dirty="0"/>
          </a:p>
          <a:p>
            <a:r>
              <a:rPr lang="en-US" dirty="0"/>
              <a:t>Please see USBX page on RTOS.COM for additional details, including an interactive block diagram shown</a:t>
            </a:r>
          </a:p>
          <a:p>
            <a:endParaRPr lang="en-US" dirty="0"/>
          </a:p>
        </p:txBody>
      </p:sp>
      <p:sp>
        <p:nvSpPr>
          <p:cNvPr id="4" name="Slide Number Placeholder 3"/>
          <p:cNvSpPr>
            <a:spLocks noGrp="1"/>
          </p:cNvSpPr>
          <p:nvPr>
            <p:ph type="sldNum" sz="quarter" idx="10"/>
          </p:nvPr>
        </p:nvSpPr>
        <p:spPr/>
        <p:txBody>
          <a:bodyPr/>
          <a:lstStyle/>
          <a:p>
            <a:fld id="{02169F15-7C16-A542-BA0F-5F101A8BA812}" type="slidenum">
              <a:rPr lang="en-US" smtClean="0"/>
              <a:pPr/>
              <a:t>16</a:t>
            </a:fld>
            <a:endParaRPr lang="en-US"/>
          </a:p>
        </p:txBody>
      </p:sp>
    </p:spTree>
    <p:extLst>
      <p:ext uri="{BB962C8B-B14F-4D97-AF65-F5344CB8AC3E}">
        <p14:creationId xmlns:p14="http://schemas.microsoft.com/office/powerpoint/2010/main" val="811625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Keep things simple</a:t>
            </a:r>
          </a:p>
          <a:p>
            <a:endParaRPr lang="en-US" dirty="0"/>
          </a:p>
          <a:p>
            <a:r>
              <a:rPr lang="en-US" dirty="0"/>
              <a:t>Writing doc first puts focus on the user experience and allows docs to go into production in parallel with code</a:t>
            </a:r>
          </a:p>
          <a:p>
            <a:endParaRPr lang="en-US" dirty="0"/>
          </a:p>
          <a:p>
            <a:r>
              <a:rPr lang="en-US" dirty="0"/>
              <a:t>Don’t add unnecessary features that can’t be easily removed or on by default. Embedded systems can be extremely size/speed sensitive</a:t>
            </a:r>
          </a:p>
          <a:p>
            <a:endParaRPr lang="en-US" dirty="0"/>
          </a:p>
          <a:p>
            <a:r>
              <a:rPr lang="en-US" dirty="0"/>
              <a:t>Think of security from the beginning – buffer overflow can result in remote execution</a:t>
            </a:r>
          </a:p>
          <a:p>
            <a:endParaRPr lang="en-US" dirty="0"/>
          </a:p>
          <a:p>
            <a:r>
              <a:rPr lang="en-US" dirty="0"/>
              <a:t>Use HW features</a:t>
            </a:r>
          </a:p>
          <a:p>
            <a:endParaRPr lang="en-US" dirty="0"/>
          </a:p>
          <a:p>
            <a:r>
              <a:rPr lang="en-US" dirty="0"/>
              <a:t>Always bugs in software, but the more testing the more reliable the software will be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169F15-7C16-A542-BA0F-5F101A8BA8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5988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Over 10B MCUs produced every year…  and IoT promises to increase that number!</a:t>
            </a:r>
          </a:p>
          <a:p>
            <a:endParaRPr lang="en-US" dirty="0"/>
          </a:p>
          <a:p>
            <a:r>
              <a:rPr lang="en-US" dirty="0"/>
              <a:t>We can’t find enough embedded engineers, so good embedded engineers usually have more opportunities</a:t>
            </a:r>
          </a:p>
          <a:p>
            <a:endParaRPr lang="en-US" dirty="0"/>
          </a:p>
          <a:p>
            <a:r>
              <a:rPr lang="en-US" dirty="0"/>
              <a:t>Cool products to work on – from </a:t>
            </a:r>
            <a:r>
              <a:rPr lang="en-US" dirty="0" err="1"/>
              <a:t>fitbits</a:t>
            </a:r>
            <a:r>
              <a:rPr lang="en-US" dirty="0"/>
              <a:t> to space probes and everything in between!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169F15-7C16-A542-BA0F-5F101A8BA81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497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For a point of reference, let’s look at General Purpose Operating Systems (GPOS) vs. RTOS.  Most of us have used and know something about GPOS.  Both GPOS and RTOS perform multithreading, however, they are very different in functionality and size</a:t>
            </a:r>
          </a:p>
          <a:p>
            <a:endParaRPr lang="en-US" dirty="0"/>
          </a:p>
          <a:p>
            <a:r>
              <a:rPr lang="en-US" dirty="0"/>
              <a:t>The size of an RTOS is orders of magnitude smaller than Linux or Windows</a:t>
            </a:r>
          </a:p>
          <a:p>
            <a:endParaRPr lang="en-US" dirty="0"/>
          </a:p>
          <a:p>
            <a:r>
              <a:rPr lang="en-US" dirty="0"/>
              <a:t>For example, Azure </a:t>
            </a:r>
            <a:r>
              <a:rPr lang="en-US" dirty="0" err="1"/>
              <a:t>ThreadX</a:t>
            </a:r>
            <a:r>
              <a:rPr lang="en-US" dirty="0"/>
              <a:t> requires as little as 2KB of instruction area memory.</a:t>
            </a:r>
          </a:p>
        </p:txBody>
      </p:sp>
      <p:sp>
        <p:nvSpPr>
          <p:cNvPr id="4" name="Slide Number Placeholder 3"/>
          <p:cNvSpPr>
            <a:spLocks noGrp="1"/>
          </p:cNvSpPr>
          <p:nvPr>
            <p:ph type="sldNum" sz="quarter" idx="5"/>
          </p:nvPr>
        </p:nvSpPr>
        <p:spPr/>
        <p:txBody>
          <a:bodyPr/>
          <a:lstStyle/>
          <a:p>
            <a:fld id="{02169F15-7C16-A542-BA0F-5F101A8BA812}" type="slidenum">
              <a:rPr lang="en-US" smtClean="0"/>
              <a:pPr/>
              <a:t>2</a:t>
            </a:fld>
            <a:endParaRPr lang="en-US"/>
          </a:p>
        </p:txBody>
      </p:sp>
    </p:spTree>
    <p:extLst>
      <p:ext uri="{BB962C8B-B14F-4D97-AF65-F5344CB8AC3E}">
        <p14:creationId xmlns:p14="http://schemas.microsoft.com/office/powerpoint/2010/main" val="4047079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Size is a big difference between RTOS and GPOS. </a:t>
            </a:r>
          </a:p>
          <a:p>
            <a:endParaRPr lang="en-US" dirty="0"/>
          </a:p>
          <a:p>
            <a:r>
              <a:rPr lang="en-US" dirty="0"/>
              <a:t>Speed is another big difference between RTOS and GPOS.  The size and speed differences also translate to significant power consumption differences.</a:t>
            </a:r>
          </a:p>
          <a:p>
            <a:endParaRPr lang="en-US" dirty="0"/>
          </a:p>
          <a:p>
            <a:r>
              <a:rPr lang="en-US" dirty="0"/>
              <a:t>An RTOS does not require an MMU for virtual memory support, while a GPOS does require an MMU</a:t>
            </a:r>
          </a:p>
          <a:p>
            <a:endParaRPr lang="en-US" dirty="0"/>
          </a:p>
          <a:p>
            <a:r>
              <a:rPr lang="en-US" dirty="0"/>
              <a:t>RTOS can run on 16-bit processor, while most GPOS run on 64-bit processors</a:t>
            </a:r>
          </a:p>
        </p:txBody>
      </p:sp>
      <p:sp>
        <p:nvSpPr>
          <p:cNvPr id="4" name="Slide Number Placeholder 3"/>
          <p:cNvSpPr>
            <a:spLocks noGrp="1"/>
          </p:cNvSpPr>
          <p:nvPr>
            <p:ph type="sldNum" sz="quarter" idx="5"/>
          </p:nvPr>
        </p:nvSpPr>
        <p:spPr/>
        <p:txBody>
          <a:bodyPr/>
          <a:lstStyle/>
          <a:p>
            <a:fld id="{02169F15-7C16-A542-BA0F-5F101A8BA812}" type="slidenum">
              <a:rPr lang="en-US" smtClean="0"/>
              <a:pPr/>
              <a:t>3</a:t>
            </a:fld>
            <a:endParaRPr lang="en-US"/>
          </a:p>
        </p:txBody>
      </p:sp>
    </p:spTree>
    <p:extLst>
      <p:ext uri="{BB962C8B-B14F-4D97-AF65-F5344CB8AC3E}">
        <p14:creationId xmlns:p14="http://schemas.microsoft.com/office/powerpoint/2010/main" val="245625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Per VDC Research in 2017 there were an estimated 6.2 Billion deployments of Azure RTOS </a:t>
            </a:r>
            <a:r>
              <a:rPr lang="en-US" dirty="0" err="1"/>
              <a:t>ThreadX</a:t>
            </a:r>
            <a:r>
              <a:rPr lang="en-US" dirty="0"/>
              <a:t> </a:t>
            </a:r>
            <a:r>
              <a:rPr lang="en-US" dirty="0" err="1"/>
              <a:t>wordwide</a:t>
            </a:r>
            <a:endParaRPr lang="en-US" dirty="0"/>
          </a:p>
          <a:p>
            <a:endParaRPr lang="en-US" dirty="0"/>
          </a:p>
          <a:p>
            <a:r>
              <a:rPr lang="en-US" dirty="0"/>
              <a:t>Given the rate of growth in deployments, there are over 7 Billion deployments of Azure RTOS </a:t>
            </a:r>
            <a:r>
              <a:rPr lang="en-US" dirty="0" err="1"/>
              <a:t>ThreadX</a:t>
            </a:r>
            <a:r>
              <a:rPr lang="en-US" dirty="0"/>
              <a:t> today</a:t>
            </a:r>
          </a:p>
          <a:p>
            <a:endParaRPr lang="en-US" dirty="0"/>
          </a:p>
          <a:p>
            <a:r>
              <a:rPr lang="en-US" dirty="0"/>
              <a:t>While there are open source </a:t>
            </a:r>
            <a:r>
              <a:rPr lang="en-US" dirty="0" err="1"/>
              <a:t>RTOSes</a:t>
            </a:r>
            <a:r>
              <a:rPr lang="en-US" dirty="0"/>
              <a:t> that are widely used, Azure RTOS </a:t>
            </a:r>
            <a:r>
              <a:rPr lang="en-US" dirty="0" err="1"/>
              <a:t>ThreadX</a:t>
            </a:r>
            <a:r>
              <a:rPr lang="en-US" dirty="0"/>
              <a:t> is one of the most deployed </a:t>
            </a:r>
            <a:r>
              <a:rPr lang="en-US" dirty="0" err="1"/>
              <a:t>RTOSes</a:t>
            </a:r>
            <a:r>
              <a:rPr lang="en-US" dirty="0"/>
              <a:t> for serious commercial products</a:t>
            </a:r>
          </a:p>
        </p:txBody>
      </p:sp>
      <p:sp>
        <p:nvSpPr>
          <p:cNvPr id="4" name="Slide Number Placeholder 3"/>
          <p:cNvSpPr>
            <a:spLocks noGrp="1"/>
          </p:cNvSpPr>
          <p:nvPr>
            <p:ph type="sldNum" sz="quarter" idx="5"/>
          </p:nvPr>
        </p:nvSpPr>
        <p:spPr/>
        <p:txBody>
          <a:bodyPr/>
          <a:lstStyle/>
          <a:p>
            <a:fld id="{02169F15-7C16-A542-BA0F-5F101A8BA812}" type="slidenum">
              <a:rPr lang="en-US" smtClean="0"/>
              <a:pPr/>
              <a:t>4</a:t>
            </a:fld>
            <a:endParaRPr lang="en-US"/>
          </a:p>
        </p:txBody>
      </p:sp>
    </p:spTree>
    <p:extLst>
      <p:ext uri="{BB962C8B-B14F-4D97-AF65-F5344CB8AC3E}">
        <p14:creationId xmlns:p14="http://schemas.microsoft.com/office/powerpoint/2010/main" val="769824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These are some examples of devices that use Azure RTOS </a:t>
            </a:r>
            <a:r>
              <a:rPr lang="en-US" dirty="0" err="1"/>
              <a:t>ThreadX</a:t>
            </a:r>
            <a:r>
              <a:rPr lang="en-US" dirty="0"/>
              <a:t> – everything from small wearables like Fitbit to space probes.  HP printers to GoPro cameras. Please see product showcase on RTOS.COM for more examples.</a:t>
            </a:r>
          </a:p>
          <a:p>
            <a:endParaRPr lang="en-US" dirty="0"/>
          </a:p>
          <a:p>
            <a:r>
              <a:rPr lang="en-US" dirty="0"/>
              <a:t>Many SoCs are based on Azure RTOS </a:t>
            </a:r>
            <a:r>
              <a:rPr lang="en-US" dirty="0" err="1"/>
              <a:t>ThreadX</a:t>
            </a:r>
            <a:r>
              <a:rPr lang="en-US" dirty="0"/>
              <a:t>, including the Apple iPhone modem (formerly Intel Mobile). In fact, Azure RTOS </a:t>
            </a:r>
            <a:r>
              <a:rPr lang="en-US" dirty="0" err="1"/>
              <a:t>ThreadX</a:t>
            </a:r>
            <a:r>
              <a:rPr lang="en-US" dirty="0"/>
              <a:t> is present multiple times in many smart phones, e.g., modem, Bluetooth, GPS chipsets.</a:t>
            </a:r>
          </a:p>
          <a:p>
            <a:endParaRPr lang="en-US" dirty="0"/>
          </a:p>
          <a:p>
            <a:r>
              <a:rPr lang="en-US" dirty="0"/>
              <a:t>There is a good chance we have all used a product with Azure RTOS </a:t>
            </a:r>
            <a:r>
              <a:rPr lang="en-US" dirty="0" err="1"/>
              <a:t>ThreadX</a:t>
            </a:r>
            <a:r>
              <a:rPr lang="en-US" dirty="0"/>
              <a:t> today.</a:t>
            </a:r>
          </a:p>
        </p:txBody>
      </p:sp>
      <p:sp>
        <p:nvSpPr>
          <p:cNvPr id="4" name="Slide Number Placeholder 3"/>
          <p:cNvSpPr>
            <a:spLocks noGrp="1"/>
          </p:cNvSpPr>
          <p:nvPr>
            <p:ph type="sldNum" sz="quarter" idx="5"/>
          </p:nvPr>
        </p:nvSpPr>
        <p:spPr/>
        <p:txBody>
          <a:bodyPr/>
          <a:lstStyle/>
          <a:p>
            <a:fld id="{02169F15-7C16-A542-BA0F-5F101A8BA812}" type="slidenum">
              <a:rPr lang="en-US" smtClean="0"/>
              <a:pPr/>
              <a:t>5</a:t>
            </a:fld>
            <a:endParaRPr lang="en-US"/>
          </a:p>
        </p:txBody>
      </p:sp>
    </p:spTree>
    <p:extLst>
      <p:ext uri="{BB962C8B-B14F-4D97-AF65-F5344CB8AC3E}">
        <p14:creationId xmlns:p14="http://schemas.microsoft.com/office/powerpoint/2010/main" val="35947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Nucleus developed/introduced in 1990 (major </a:t>
            </a:r>
            <a:r>
              <a:rPr lang="en-US" dirty="0" err="1"/>
              <a:t>RTOSes</a:t>
            </a:r>
            <a:r>
              <a:rPr lang="en-US" dirty="0"/>
              <a:t> at the time were VRTX, </a:t>
            </a:r>
            <a:r>
              <a:rPr lang="en-US" dirty="0" err="1"/>
              <a:t>pSOS</a:t>
            </a:r>
            <a:r>
              <a:rPr lang="en-US" dirty="0"/>
              <a:t>, and VxWorks)</a:t>
            </a:r>
          </a:p>
          <a:p>
            <a:endParaRPr lang="en-US" dirty="0"/>
          </a:p>
          <a:p>
            <a:r>
              <a:rPr lang="en-US" dirty="0" err="1"/>
              <a:t>uC</a:t>
            </a:r>
            <a:r>
              <a:rPr lang="en-US" dirty="0"/>
              <a:t>/OS introduced in 1991</a:t>
            </a:r>
          </a:p>
          <a:p>
            <a:endParaRPr lang="en-US" dirty="0"/>
          </a:p>
          <a:p>
            <a:r>
              <a:rPr lang="en-US" dirty="0" err="1"/>
              <a:t>ThreadX</a:t>
            </a:r>
            <a:r>
              <a:rPr lang="en-US" dirty="0"/>
              <a:t> introduced in 1997, VRTX, </a:t>
            </a:r>
            <a:r>
              <a:rPr lang="en-US" dirty="0" err="1"/>
              <a:t>pSOS</a:t>
            </a:r>
            <a:r>
              <a:rPr lang="en-US" dirty="0"/>
              <a:t>, VxWorks, Nucleus popular</a:t>
            </a:r>
          </a:p>
          <a:p>
            <a:endParaRPr lang="en-US" dirty="0"/>
          </a:p>
          <a:p>
            <a:r>
              <a:rPr lang="en-US" dirty="0"/>
              <a:t>Additional products introduces after </a:t>
            </a:r>
            <a:r>
              <a:rPr lang="en-US" dirty="0" err="1"/>
              <a:t>ThreadX</a:t>
            </a:r>
            <a:endParaRPr lang="en-US" dirty="0"/>
          </a:p>
        </p:txBody>
      </p:sp>
      <p:sp>
        <p:nvSpPr>
          <p:cNvPr id="4" name="Slide Number Placeholder 3"/>
          <p:cNvSpPr>
            <a:spLocks noGrp="1"/>
          </p:cNvSpPr>
          <p:nvPr>
            <p:ph type="sldNum" sz="quarter" idx="5"/>
          </p:nvPr>
        </p:nvSpPr>
        <p:spPr/>
        <p:txBody>
          <a:bodyPr/>
          <a:lstStyle/>
          <a:p>
            <a:fld id="{02169F15-7C16-A542-BA0F-5F101A8BA812}" type="slidenum">
              <a:rPr lang="en-US" smtClean="0"/>
              <a:pPr/>
              <a:t>6</a:t>
            </a:fld>
            <a:endParaRPr lang="en-US"/>
          </a:p>
        </p:txBody>
      </p:sp>
    </p:spTree>
    <p:extLst>
      <p:ext uri="{BB962C8B-B14F-4D97-AF65-F5344CB8AC3E}">
        <p14:creationId xmlns:p14="http://schemas.microsoft.com/office/powerpoint/2010/main" val="1540879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Our top three benefits are:  SMALL, SAFE and SECURE</a:t>
            </a:r>
          </a:p>
          <a:p>
            <a:endParaRPr lang="en-US" dirty="0"/>
          </a:p>
          <a:p>
            <a:r>
              <a:rPr lang="en-US" dirty="0"/>
              <a:t>Small footprint:  2KB minimal Azure RTOS </a:t>
            </a:r>
            <a:r>
              <a:rPr lang="en-US" dirty="0" err="1"/>
              <a:t>ThreadX</a:t>
            </a:r>
            <a:r>
              <a:rPr lang="en-US" dirty="0"/>
              <a:t> footprint.  Device-to-cloud 50KB (Azure RTOS </a:t>
            </a:r>
            <a:r>
              <a:rPr lang="en-US" dirty="0" err="1"/>
              <a:t>ThreadX+NetX</a:t>
            </a:r>
            <a:r>
              <a:rPr lang="en-US" dirty="0"/>
              <a:t> </a:t>
            </a:r>
            <a:r>
              <a:rPr lang="en-US" dirty="0" err="1"/>
              <a:t>Duo+NetX</a:t>
            </a:r>
            <a:r>
              <a:rPr lang="en-US" dirty="0"/>
              <a:t> Secure </a:t>
            </a:r>
            <a:r>
              <a:rPr lang="en-US" dirty="0" err="1"/>
              <a:t>TLS+NetX</a:t>
            </a:r>
            <a:r>
              <a:rPr lang="en-US" dirty="0"/>
              <a:t> MQTT)</a:t>
            </a:r>
          </a:p>
          <a:p>
            <a:endParaRPr lang="en-US" dirty="0"/>
          </a:p>
          <a:p>
            <a:r>
              <a:rPr lang="en-US" dirty="0"/>
              <a:t>Core components (Azure RTOS </a:t>
            </a:r>
            <a:r>
              <a:rPr lang="en-US" dirty="0" err="1"/>
              <a:t>ThreadX</a:t>
            </a:r>
            <a:r>
              <a:rPr lang="en-US" dirty="0"/>
              <a:t>, </a:t>
            </a:r>
            <a:r>
              <a:rPr lang="en-US" dirty="0" err="1"/>
              <a:t>FileX</a:t>
            </a:r>
            <a:r>
              <a:rPr lang="en-US" dirty="0"/>
              <a:t>, GUIX, </a:t>
            </a:r>
            <a:r>
              <a:rPr lang="en-US" dirty="0" err="1"/>
              <a:t>NetX</a:t>
            </a:r>
            <a:r>
              <a:rPr lang="en-US" dirty="0"/>
              <a:t> Duo, and USBX) pre-certified to SIL 4, ASIL D, Medical Class C, and UL.  (Note that no other RTOS offering has such pre-certification – especially for the middleware)</a:t>
            </a:r>
          </a:p>
          <a:p>
            <a:endParaRPr lang="en-US" dirty="0"/>
          </a:p>
          <a:p>
            <a:r>
              <a:rPr lang="en-US" dirty="0"/>
              <a:t>Security protocols like TLS, DTLS, and </a:t>
            </a:r>
            <a:r>
              <a:rPr lang="en-US" dirty="0" err="1"/>
              <a:t>Ipsec</a:t>
            </a:r>
            <a:r>
              <a:rPr lang="en-US" dirty="0"/>
              <a:t> are supported. </a:t>
            </a:r>
            <a:r>
              <a:rPr lang="en-US" dirty="0" err="1"/>
              <a:t>Crytpo</a:t>
            </a:r>
            <a:r>
              <a:rPr lang="en-US" dirty="0"/>
              <a:t> library has been pre-certified to FIPS 140-2.  Cloud connectivity via MQTT/TLS has been EAL4+ security certified.</a:t>
            </a:r>
          </a:p>
        </p:txBody>
      </p:sp>
      <p:sp>
        <p:nvSpPr>
          <p:cNvPr id="4" name="Slide Number Placeholder 3"/>
          <p:cNvSpPr>
            <a:spLocks noGrp="1"/>
          </p:cNvSpPr>
          <p:nvPr>
            <p:ph type="sldNum" sz="quarter" idx="10"/>
          </p:nvPr>
        </p:nvSpPr>
        <p:spPr/>
        <p:txBody>
          <a:bodyPr/>
          <a:lstStyle/>
          <a:p>
            <a:fld id="{02169F15-7C16-A542-BA0F-5F101A8BA812}" type="slidenum">
              <a:rPr lang="en-US" smtClean="0"/>
              <a:pPr/>
              <a:t>7</a:t>
            </a:fld>
            <a:endParaRPr lang="en-US"/>
          </a:p>
        </p:txBody>
      </p:sp>
    </p:spTree>
    <p:extLst>
      <p:ext uri="{BB962C8B-B14F-4D97-AF65-F5344CB8AC3E}">
        <p14:creationId xmlns:p14="http://schemas.microsoft.com/office/powerpoint/2010/main" val="1329413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Most comprehensive RTOS solution.  Most open source solutions come do not cover middleware like </a:t>
            </a:r>
            <a:r>
              <a:rPr lang="en-US" dirty="0" err="1"/>
              <a:t>FileX</a:t>
            </a:r>
            <a:r>
              <a:rPr lang="en-US" dirty="0"/>
              <a:t>, GUIX, </a:t>
            </a:r>
            <a:r>
              <a:rPr lang="en-US" dirty="0" err="1"/>
              <a:t>NetX</a:t>
            </a:r>
            <a:r>
              <a:rPr lang="en-US" dirty="0"/>
              <a:t> Duo and USBX</a:t>
            </a:r>
          </a:p>
          <a:p>
            <a:endParaRPr lang="en-US" dirty="0"/>
          </a:p>
          <a:p>
            <a:r>
              <a:rPr lang="en-US" dirty="0"/>
              <a:t>All products are written from scratch to the same rigorous coding and documentation standards.  They share the same look-and-feel and are therefore easier to use than competing solutions – especially in comparison to open source.</a:t>
            </a:r>
          </a:p>
          <a:p>
            <a:endParaRPr lang="en-US" dirty="0"/>
          </a:p>
          <a:p>
            <a:r>
              <a:rPr lang="en-US" dirty="0"/>
              <a:t>All products are run-time except two Windows-based tools:  GUIX Studio and </a:t>
            </a:r>
            <a:r>
              <a:rPr lang="en-US" dirty="0" err="1"/>
              <a:t>TraceX</a:t>
            </a:r>
            <a:endParaRPr lang="en-US" dirty="0"/>
          </a:p>
          <a:p>
            <a:endParaRPr lang="en-US" dirty="0"/>
          </a:p>
        </p:txBody>
      </p:sp>
      <p:sp>
        <p:nvSpPr>
          <p:cNvPr id="4" name="Slide Number Placeholder 3"/>
          <p:cNvSpPr>
            <a:spLocks noGrp="1"/>
          </p:cNvSpPr>
          <p:nvPr>
            <p:ph type="sldNum" sz="quarter" idx="10"/>
          </p:nvPr>
        </p:nvSpPr>
        <p:spPr/>
        <p:txBody>
          <a:bodyPr/>
          <a:lstStyle/>
          <a:p>
            <a:fld id="{02169F15-7C16-A542-BA0F-5F101A8BA812}" type="slidenum">
              <a:rPr lang="en-US" smtClean="0"/>
              <a:pPr/>
              <a:t>8</a:t>
            </a:fld>
            <a:endParaRPr lang="en-US"/>
          </a:p>
        </p:txBody>
      </p:sp>
    </p:spTree>
    <p:extLst>
      <p:ext uri="{BB962C8B-B14F-4D97-AF65-F5344CB8AC3E}">
        <p14:creationId xmlns:p14="http://schemas.microsoft.com/office/powerpoint/2010/main" val="54035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Points:</a:t>
            </a:r>
          </a:p>
          <a:p>
            <a:endParaRPr lang="en-US" dirty="0"/>
          </a:p>
          <a:p>
            <a:r>
              <a:rPr lang="en-US" dirty="0"/>
              <a:t>Azure RTOS </a:t>
            </a:r>
            <a:r>
              <a:rPr lang="en-US" dirty="0" err="1"/>
              <a:t>ThreadX</a:t>
            </a:r>
            <a:r>
              <a:rPr lang="en-US" dirty="0"/>
              <a:t> is a real-time, priority based preemptive RTOS.</a:t>
            </a:r>
          </a:p>
          <a:p>
            <a:endParaRPr lang="en-US" dirty="0"/>
          </a:p>
          <a:p>
            <a:r>
              <a:rPr lang="en-US" dirty="0"/>
              <a:t>2KB minimal footprint; because of loosely coupled C library implementation </a:t>
            </a:r>
            <a:r>
              <a:rPr lang="en-US" dirty="0" err="1"/>
              <a:t>ThreadX</a:t>
            </a:r>
            <a:r>
              <a:rPr lang="en-US" dirty="0"/>
              <a:t> automatically scales based on what the customer needs.</a:t>
            </a:r>
          </a:p>
          <a:p>
            <a:endParaRPr lang="en-US" dirty="0"/>
          </a:p>
          <a:p>
            <a:r>
              <a:rPr lang="en-US" dirty="0"/>
              <a:t>Safety pre-certified to SIL 4, ASIL D, Medical Class C, and UL.</a:t>
            </a:r>
          </a:p>
          <a:p>
            <a:endParaRPr lang="en-US" dirty="0"/>
          </a:p>
          <a:p>
            <a:r>
              <a:rPr lang="en-US" dirty="0"/>
              <a:t>Part of EAL4+ security certification for cloud connectivity.</a:t>
            </a:r>
          </a:p>
          <a:p>
            <a:endParaRPr lang="en-US" dirty="0"/>
          </a:p>
          <a:p>
            <a:r>
              <a:rPr lang="en-US" dirty="0"/>
              <a:t>Please see </a:t>
            </a:r>
            <a:r>
              <a:rPr lang="en-US" dirty="0" err="1"/>
              <a:t>ThreadX</a:t>
            </a:r>
            <a:r>
              <a:rPr lang="en-US" dirty="0"/>
              <a:t> page on RTOS.COM for additional details, including an interactive block diagram shown</a:t>
            </a:r>
          </a:p>
        </p:txBody>
      </p:sp>
      <p:sp>
        <p:nvSpPr>
          <p:cNvPr id="4" name="Slide Number Placeholder 3"/>
          <p:cNvSpPr>
            <a:spLocks noGrp="1"/>
          </p:cNvSpPr>
          <p:nvPr>
            <p:ph type="sldNum" sz="quarter" idx="10"/>
          </p:nvPr>
        </p:nvSpPr>
        <p:spPr/>
        <p:txBody>
          <a:bodyPr/>
          <a:lstStyle/>
          <a:p>
            <a:fld id="{02169F15-7C16-A542-BA0F-5F101A8BA812}" type="slidenum">
              <a:rPr lang="en-US" smtClean="0"/>
              <a:pPr/>
              <a:t>9</a:t>
            </a:fld>
            <a:endParaRPr lang="en-US"/>
          </a:p>
        </p:txBody>
      </p:sp>
    </p:spTree>
    <p:extLst>
      <p:ext uri="{BB962C8B-B14F-4D97-AF65-F5344CB8AC3E}">
        <p14:creationId xmlns:p14="http://schemas.microsoft.com/office/powerpoint/2010/main" val="373725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D10869-6060-4E47-B931-1432A5FBCBE3}"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291374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D10869-6060-4E47-B931-1432A5FBCBE3}"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1913100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D10869-6060-4E47-B931-1432A5FBCBE3}"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1347276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342CE631-D64F-40A6-959C-05AB2D65FE46}" type="slidenum">
              <a:rPr lang="en-US" smtClean="0"/>
              <a:t>‹#›</a:t>
            </a:fld>
            <a:endParaRPr lang="en-US"/>
          </a:p>
        </p:txBody>
      </p:sp>
    </p:spTree>
    <p:extLst>
      <p:ext uri="{BB962C8B-B14F-4D97-AF65-F5344CB8AC3E}">
        <p14:creationId xmlns:p14="http://schemas.microsoft.com/office/powerpoint/2010/main" val="3994559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89821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532754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553958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Viz 2)">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23262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 Agenda (Viz 1)">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0074639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929822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2834956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D10869-6060-4E47-B931-1432A5FBCBE3}"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21033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Divider (Viz 1)">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1661231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2053239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2351814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Divider + Index (Viz 1)">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42182749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2538871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342CE631-D64F-40A6-959C-05AB2D65FE46}" type="slidenum">
              <a:rPr lang="en-US" smtClean="0"/>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909775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342CE631-D64F-40A6-959C-05AB2D65FE46}" type="slidenum">
              <a:rPr lang="en-US" smtClean="0"/>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26814724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6889755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2785017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31AF-7E34-4B3F-8061-19F4EACBF7F4}"/>
              </a:ext>
            </a:extLst>
          </p:cNvPr>
          <p:cNvSpPr>
            <a:spLocks noGrp="1"/>
          </p:cNvSpPr>
          <p:nvPr>
            <p:ph type="title"/>
          </p:nvPr>
        </p:nvSpPr>
        <p:spPr>
          <a:xfrm>
            <a:off x="439402" y="2029077"/>
            <a:ext cx="4361198" cy="2795153"/>
          </a:xfrm>
        </p:spPr>
        <p:txBody>
          <a:bodyPr/>
          <a:lstStyle>
            <a:lvl1pPr algn="l">
              <a:defRPr>
                <a:solidFill>
                  <a:schemeClr val="tx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BB29D4C-7A11-4689-9344-53324623D160}"/>
              </a:ext>
            </a:extLst>
          </p:cNvPr>
          <p:cNvSpPr>
            <a:spLocks noGrp="1"/>
          </p:cNvSpPr>
          <p:nvPr>
            <p:ph idx="1"/>
          </p:nvPr>
        </p:nvSpPr>
        <p:spPr>
          <a:xfrm>
            <a:off x="5453016" y="628650"/>
            <a:ext cx="5900783" cy="554831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C30B6-F52D-4776-AD2E-B15536F8A531}"/>
              </a:ext>
            </a:extLst>
          </p:cNvPr>
          <p:cNvSpPr>
            <a:spLocks noGrp="1"/>
          </p:cNvSpPr>
          <p:nvPr>
            <p:ph type="dt" sz="half" idx="10"/>
          </p:nvPr>
        </p:nvSpPr>
        <p:spPr/>
        <p:txBody>
          <a:bodyPr/>
          <a:lstStyle/>
          <a:p>
            <a:fld id="{E504F681-2B88-4CF5-8955-112896A75F4A}" type="datetimeFigureOut">
              <a:rPr lang="en-US" smtClean="0"/>
              <a:t>3/5/2020</a:t>
            </a:fld>
            <a:endParaRPr lang="en-US"/>
          </a:p>
        </p:txBody>
      </p:sp>
      <p:sp>
        <p:nvSpPr>
          <p:cNvPr id="5" name="Footer Placeholder 4">
            <a:extLst>
              <a:ext uri="{FF2B5EF4-FFF2-40B4-BE49-F238E27FC236}">
                <a16:creationId xmlns:a16="http://schemas.microsoft.com/office/drawing/2014/main" id="{EE136DED-D1D4-4AF7-9407-0D8E5475A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0E04A-CE28-4145-8880-3D48831AB8A7}"/>
              </a:ext>
            </a:extLst>
          </p:cNvPr>
          <p:cNvSpPr>
            <a:spLocks noGrp="1"/>
          </p:cNvSpPr>
          <p:nvPr>
            <p:ph type="sldNum" sz="quarter" idx="12"/>
          </p:nvPr>
        </p:nvSpPr>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3464091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D10869-6060-4E47-B931-1432A5FBCBE3}" type="datetimeFigureOut">
              <a:rPr lang="en-US" smtClean="0"/>
              <a:pPr/>
              <a:t>3/5/2020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1315186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36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5422-734D-4DFD-A073-DA4706E98B07}"/>
              </a:ext>
            </a:extLst>
          </p:cNvPr>
          <p:cNvSpPr>
            <a:spLocks noGrp="1"/>
          </p:cNvSpPr>
          <p:nvPr>
            <p:ph type="title"/>
          </p:nvPr>
        </p:nvSpPr>
        <p:spPr>
          <a:xfrm>
            <a:off x="838200" y="1507724"/>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C5A28234-F93F-42FF-989E-3C1FDD77ADC1}"/>
              </a:ext>
            </a:extLst>
          </p:cNvPr>
          <p:cNvSpPr>
            <a:spLocks noGrp="1"/>
          </p:cNvSpPr>
          <p:nvPr>
            <p:ph type="body" idx="1"/>
          </p:nvPr>
        </p:nvSpPr>
        <p:spPr>
          <a:xfrm>
            <a:off x="831850" y="516180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8F1CAA-1229-4B80-AB7D-C4283DF8872E}"/>
              </a:ext>
            </a:extLst>
          </p:cNvPr>
          <p:cNvSpPr>
            <a:spLocks noGrp="1"/>
          </p:cNvSpPr>
          <p:nvPr>
            <p:ph type="dt" sz="half" idx="10"/>
          </p:nvPr>
        </p:nvSpPr>
        <p:spPr/>
        <p:txBody>
          <a:bodyPr/>
          <a:lstStyle/>
          <a:p>
            <a:fld id="{E504F681-2B88-4CF5-8955-112896A75F4A}" type="datetimeFigureOut">
              <a:rPr lang="en-US" smtClean="0"/>
              <a:t>3/5/2020</a:t>
            </a:fld>
            <a:endParaRPr lang="en-US"/>
          </a:p>
        </p:txBody>
      </p:sp>
      <p:sp>
        <p:nvSpPr>
          <p:cNvPr id="5" name="Footer Placeholder 4">
            <a:extLst>
              <a:ext uri="{FF2B5EF4-FFF2-40B4-BE49-F238E27FC236}">
                <a16:creationId xmlns:a16="http://schemas.microsoft.com/office/drawing/2014/main" id="{725AC2D5-10F9-43DE-A139-6A0E6AF1E5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0032C-2EF2-4426-8E16-7066952CD419}"/>
              </a:ext>
            </a:extLst>
          </p:cNvPr>
          <p:cNvSpPr>
            <a:spLocks noGrp="1"/>
          </p:cNvSpPr>
          <p:nvPr>
            <p:ph type="sldNum" sz="quarter" idx="12"/>
          </p:nvPr>
        </p:nvSpPr>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12153713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82562F38-1E11-4CD6-ACAC-5B7A8108005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4546403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36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7BD49-D7D6-4EA2-82E4-645C342BED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D01332-8262-4D95-A019-40902DBAE6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725CCB-AA0C-4A72-9638-985C354A1FF5}"/>
              </a:ext>
            </a:extLst>
          </p:cNvPr>
          <p:cNvSpPr>
            <a:spLocks noGrp="1"/>
          </p:cNvSpPr>
          <p:nvPr>
            <p:ph type="dt" sz="half" idx="10"/>
          </p:nvPr>
        </p:nvSpPr>
        <p:spPr/>
        <p:txBody>
          <a:bodyPr/>
          <a:lstStyle/>
          <a:p>
            <a:fld id="{E504F681-2B88-4CF5-8955-112896A75F4A}" type="datetimeFigureOut">
              <a:rPr lang="en-US" smtClean="0"/>
              <a:t>3/5/2020</a:t>
            </a:fld>
            <a:endParaRPr lang="en-US"/>
          </a:p>
        </p:txBody>
      </p:sp>
      <p:sp>
        <p:nvSpPr>
          <p:cNvPr id="5" name="Footer Placeholder 4">
            <a:extLst>
              <a:ext uri="{FF2B5EF4-FFF2-40B4-BE49-F238E27FC236}">
                <a16:creationId xmlns:a16="http://schemas.microsoft.com/office/drawing/2014/main" id="{0A16DECC-2A30-4595-938A-09D838A2C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F24DAA-3C44-49C5-80EF-E09DA053587E}"/>
              </a:ext>
            </a:extLst>
          </p:cNvPr>
          <p:cNvSpPr>
            <a:spLocks noGrp="1"/>
          </p:cNvSpPr>
          <p:nvPr>
            <p:ph type="sldNum" sz="quarter" idx="12"/>
          </p:nvPr>
        </p:nvSpPr>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230346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008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63048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947165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544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_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412750" y="1188720"/>
            <a:ext cx="11310326" cy="4679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338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D10869-6060-4E47-B931-1432A5FBCBE3}" type="datetimeFigureOut">
              <a:rPr lang="en-US" smtClean="0"/>
              <a:pPr/>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296310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D10869-6060-4E47-B931-1432A5FBCBE3}" type="datetimeFigureOut">
              <a:rPr lang="en-US" smtClean="0"/>
              <a:pPr/>
              <a:t>3/5/2020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71306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D10869-6060-4E47-B931-1432A5FBCBE3}" type="datetimeFigureOut">
              <a:rPr lang="en-US" smtClean="0"/>
              <a:pPr/>
              <a:t>3/5/2020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160100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D10869-6060-4E47-B931-1432A5FBCBE3}" type="datetimeFigureOut">
              <a:rPr lang="en-US" smtClean="0"/>
              <a:pPr/>
              <a:t>3/5/2020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18009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D10869-6060-4E47-B931-1432A5FBCBE3}" type="datetimeFigureOut">
              <a:rPr lang="en-US" smtClean="0"/>
              <a:pPr/>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204422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D10869-6060-4E47-B931-1432A5FBCBE3}" type="datetimeFigureOut">
              <a:rPr lang="en-US" smtClean="0"/>
              <a:pPr/>
              <a:t>3/5/2020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973776-38B5-E341-9A0A-D0D4E37B79B3}" type="slidenum">
              <a:rPr lang="en-US" smtClean="0"/>
              <a:pPr/>
              <a:t>‹#›</a:t>
            </a:fld>
            <a:endParaRPr lang="en-US"/>
          </a:p>
        </p:txBody>
      </p:sp>
    </p:spTree>
    <p:extLst>
      <p:ext uri="{BB962C8B-B14F-4D97-AF65-F5344CB8AC3E}">
        <p14:creationId xmlns:p14="http://schemas.microsoft.com/office/powerpoint/2010/main" val="1845030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D10869-6060-4E47-B931-1432A5FBCBE3}" type="datetimeFigureOut">
              <a:rPr lang="en-US" smtClean="0"/>
              <a:pPr/>
              <a:t>3/5/2020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73776-38B5-E341-9A0A-D0D4E37B79B3}" type="slidenum">
              <a:rPr lang="en-US" smtClean="0"/>
              <a:pPr/>
              <a:t>‹#›</a:t>
            </a:fld>
            <a:endParaRPr lang="en-US"/>
          </a:p>
        </p:txBody>
      </p:sp>
    </p:spTree>
    <p:extLst>
      <p:ext uri="{BB962C8B-B14F-4D97-AF65-F5344CB8AC3E}">
        <p14:creationId xmlns:p14="http://schemas.microsoft.com/office/powerpoint/2010/main" val="1049162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342CE631-D64F-40A6-959C-05AB2D65FE46}" type="slidenum">
              <a:rPr lang="en-US" smtClean="0"/>
              <a:t>‹#›</a:t>
            </a:fld>
            <a:endParaRPr lang="en-US"/>
          </a:p>
        </p:txBody>
      </p:sp>
    </p:spTree>
    <p:extLst>
      <p:ext uri="{BB962C8B-B14F-4D97-AF65-F5344CB8AC3E}">
        <p14:creationId xmlns:p14="http://schemas.microsoft.com/office/powerpoint/2010/main" val="37946750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Lst>
  <p:txStyles>
    <p:titleStyle>
      <a:lvl1pPr marL="0" indent="0" algn="l" defTabSz="914132" rtl="0" eaLnBrk="1" latinLnBrk="0" hangingPunct="1">
        <a:lnSpc>
          <a:spcPct val="90000"/>
        </a:lnSpc>
        <a:spcBef>
          <a:spcPct val="0"/>
        </a:spcBef>
        <a:buFont typeface="Arial" charset="0"/>
        <a:buNone/>
        <a:defRPr lang="en-US" sz="4400" b="1" i="0" u="none"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jp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E3761A-C6F0-4C86-9E0B-82B2439D8A88}"/>
              </a:ext>
            </a:extLst>
          </p:cNvPr>
          <p:cNvSpPr>
            <a:spLocks noGrp="1"/>
          </p:cNvSpPr>
          <p:nvPr>
            <p:ph type="title"/>
          </p:nvPr>
        </p:nvSpPr>
        <p:spPr/>
        <p:txBody>
          <a:bodyPr/>
          <a:lstStyle/>
          <a:p>
            <a:pPr algn="ctr"/>
            <a:r>
              <a:rPr lang="en-US" dirty="0">
                <a:solidFill>
                  <a:schemeClr val="accent2"/>
                </a:solidFill>
              </a:rPr>
              <a:t>What is an RTOS?</a:t>
            </a:r>
          </a:p>
        </p:txBody>
      </p:sp>
      <p:sp>
        <p:nvSpPr>
          <p:cNvPr id="2" name="Text Placeholder 1">
            <a:extLst>
              <a:ext uri="{FF2B5EF4-FFF2-40B4-BE49-F238E27FC236}">
                <a16:creationId xmlns:a16="http://schemas.microsoft.com/office/drawing/2014/main" id="{19B12E1A-282F-4F97-A7B3-0523715E7552}"/>
              </a:ext>
            </a:extLst>
          </p:cNvPr>
          <p:cNvSpPr>
            <a:spLocks noGrp="1"/>
          </p:cNvSpPr>
          <p:nvPr>
            <p:ph type="body" sz="quarter" idx="10"/>
          </p:nvPr>
        </p:nvSpPr>
        <p:spPr>
          <a:xfrm>
            <a:off x="269303" y="1497330"/>
            <a:ext cx="11655078" cy="5068070"/>
          </a:xfrm>
        </p:spPr>
        <p:txBody>
          <a:bodyPr/>
          <a:lstStyle/>
          <a:p>
            <a:pPr marL="457200" indent="-457200">
              <a:buFont typeface="Arial" panose="020B0604020202020204" pitchFamily="34" charset="0"/>
              <a:buChar char="•"/>
            </a:pPr>
            <a:r>
              <a:rPr lang="en-US" sz="2800" dirty="0">
                <a:solidFill>
                  <a:schemeClr val="tx1"/>
                </a:solidFill>
              </a:rPr>
              <a:t>Real-Time Operating System (RTOS)</a:t>
            </a:r>
          </a:p>
          <a:p>
            <a:pPr marL="457200" indent="-457200">
              <a:buFont typeface="Arial" panose="020B0604020202020204" pitchFamily="34" charset="0"/>
              <a:buChar char="•"/>
            </a:pPr>
            <a:r>
              <a:rPr lang="en-US" sz="2800" dirty="0">
                <a:solidFill>
                  <a:schemeClr val="tx1"/>
                </a:solidFill>
              </a:rPr>
              <a:t>Think: Small and Fast</a:t>
            </a:r>
          </a:p>
          <a:p>
            <a:pPr marL="457200" indent="-457200">
              <a:buFont typeface="Arial" panose="020B0604020202020204" pitchFamily="34" charset="0"/>
              <a:buChar char="•"/>
            </a:pPr>
            <a:r>
              <a:rPr lang="en-US" sz="2800" dirty="0">
                <a:solidFill>
                  <a:schemeClr val="tx1"/>
                </a:solidFill>
              </a:rPr>
              <a:t>Dedicated Purpose </a:t>
            </a:r>
          </a:p>
          <a:p>
            <a:pPr marL="457200" indent="-457200">
              <a:buFont typeface="Arial" panose="020B0604020202020204" pitchFamily="34" charset="0"/>
              <a:buChar char="•"/>
            </a:pPr>
            <a:r>
              <a:rPr lang="en-US" sz="2800" dirty="0">
                <a:solidFill>
                  <a:schemeClr val="tx1"/>
                </a:solidFill>
              </a:rPr>
              <a:t>Real-time, Deterministic Processing</a:t>
            </a:r>
          </a:p>
          <a:p>
            <a:pPr marL="457200" indent="-457200">
              <a:buFont typeface="Arial" panose="020B0604020202020204" pitchFamily="34" charset="0"/>
              <a:buChar char="•"/>
            </a:pPr>
            <a:r>
              <a:rPr lang="en-US" sz="2800" dirty="0">
                <a:solidFill>
                  <a:schemeClr val="tx1"/>
                </a:solidFill>
              </a:rPr>
              <a:t>Typical MCU (&lt;512KB memory, &lt;200MHz, 32-bit, MMU not req.)</a:t>
            </a:r>
          </a:p>
          <a:p>
            <a:endParaRPr lang="en-US" dirty="0"/>
          </a:p>
        </p:txBody>
      </p:sp>
    </p:spTree>
    <p:extLst>
      <p:ext uri="{BB962C8B-B14F-4D97-AF65-F5344CB8AC3E}">
        <p14:creationId xmlns:p14="http://schemas.microsoft.com/office/powerpoint/2010/main" val="429187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E3761A-C6F0-4C86-9E0B-82B2439D8A88}"/>
              </a:ext>
            </a:extLst>
          </p:cNvPr>
          <p:cNvSpPr>
            <a:spLocks noGrp="1"/>
          </p:cNvSpPr>
          <p:nvPr>
            <p:ph type="title"/>
          </p:nvPr>
        </p:nvSpPr>
        <p:spPr/>
        <p:txBody>
          <a:bodyPr/>
          <a:lstStyle/>
          <a:p>
            <a:pPr algn="ctr"/>
            <a:r>
              <a:rPr lang="en-US" dirty="0">
                <a:solidFill>
                  <a:schemeClr val="accent2"/>
                </a:solidFill>
              </a:rPr>
              <a:t>Noteworthy </a:t>
            </a:r>
            <a:r>
              <a:rPr lang="en-US" dirty="0" err="1">
                <a:solidFill>
                  <a:schemeClr val="accent2"/>
                </a:solidFill>
              </a:rPr>
              <a:t>ThreadX</a:t>
            </a:r>
            <a:r>
              <a:rPr lang="en-US" dirty="0">
                <a:solidFill>
                  <a:schemeClr val="accent2"/>
                </a:solidFill>
              </a:rPr>
              <a:t> Features</a:t>
            </a:r>
          </a:p>
        </p:txBody>
      </p:sp>
      <p:sp>
        <p:nvSpPr>
          <p:cNvPr id="2" name="Text Placeholder 1">
            <a:extLst>
              <a:ext uri="{FF2B5EF4-FFF2-40B4-BE49-F238E27FC236}">
                <a16:creationId xmlns:a16="http://schemas.microsoft.com/office/drawing/2014/main" id="{19B12E1A-282F-4F97-A7B3-0523715E7552}"/>
              </a:ext>
            </a:extLst>
          </p:cNvPr>
          <p:cNvSpPr>
            <a:spLocks noGrp="1"/>
          </p:cNvSpPr>
          <p:nvPr>
            <p:ph type="body" sz="quarter" idx="10"/>
          </p:nvPr>
        </p:nvSpPr>
        <p:spPr>
          <a:xfrm>
            <a:off x="269303" y="1497330"/>
            <a:ext cx="11655078" cy="5068070"/>
          </a:xfrm>
        </p:spPr>
        <p:txBody>
          <a:bodyPr/>
          <a:lstStyle/>
          <a:p>
            <a:pPr marL="457200" indent="-457200">
              <a:buFont typeface="Arial" panose="020B0604020202020204" pitchFamily="34" charset="0"/>
              <a:buChar char="•"/>
            </a:pPr>
            <a:r>
              <a:rPr lang="en-US" sz="2800" dirty="0">
                <a:solidFill>
                  <a:schemeClr val="tx1"/>
                </a:solidFill>
              </a:rPr>
              <a:t>Easy-to-Use – Include </a:t>
            </a:r>
            <a:r>
              <a:rPr lang="en-US" sz="2800" dirty="0" err="1">
                <a:solidFill>
                  <a:schemeClr val="tx1"/>
                </a:solidFill>
              </a:rPr>
              <a:t>tx_api.h</a:t>
            </a:r>
            <a:r>
              <a:rPr lang="en-US" sz="2800" dirty="0">
                <a:solidFill>
                  <a:schemeClr val="tx1"/>
                </a:solidFill>
              </a:rPr>
              <a:t> and link with </a:t>
            </a:r>
            <a:r>
              <a:rPr lang="en-US" sz="2800" dirty="0" err="1">
                <a:solidFill>
                  <a:schemeClr val="tx1"/>
                </a:solidFill>
              </a:rPr>
              <a:t>tx.a</a:t>
            </a:r>
            <a:endParaRPr lang="en-US" sz="2800" dirty="0">
              <a:solidFill>
                <a:schemeClr val="tx1"/>
              </a:solidFill>
            </a:endParaRPr>
          </a:p>
          <a:p>
            <a:pPr marL="457200" indent="-457200">
              <a:buFont typeface="Arial" panose="020B0604020202020204" pitchFamily="34" charset="0"/>
              <a:buChar char="•"/>
            </a:pPr>
            <a:r>
              <a:rPr lang="en-US" sz="2800" dirty="0">
                <a:solidFill>
                  <a:schemeClr val="tx1"/>
                </a:solidFill>
              </a:rPr>
              <a:t>Application controls resources at run-time, dynamic create/delete</a:t>
            </a:r>
          </a:p>
          <a:p>
            <a:pPr marL="457200" indent="-457200">
              <a:buFont typeface="Arial" panose="020B0604020202020204" pitchFamily="34" charset="0"/>
              <a:buChar char="•"/>
            </a:pPr>
            <a:r>
              <a:rPr lang="en-US" sz="2800" dirty="0">
                <a:solidFill>
                  <a:schemeClr val="tx1"/>
                </a:solidFill>
              </a:rPr>
              <a:t>Small - implemented as a loosely coupled C library (auto scale)</a:t>
            </a:r>
          </a:p>
          <a:p>
            <a:pPr marL="457200" indent="-457200">
              <a:buFont typeface="Arial" panose="020B0604020202020204" pitchFamily="34" charset="0"/>
              <a:buChar char="•"/>
            </a:pPr>
            <a:r>
              <a:rPr lang="en-US" sz="2800" dirty="0">
                <a:solidFill>
                  <a:schemeClr val="tx1"/>
                </a:solidFill>
              </a:rPr>
              <a:t>Unique features: preemption-threshold, event-chaining, fast timers…</a:t>
            </a:r>
          </a:p>
          <a:p>
            <a:pPr marL="457200" indent="-457200">
              <a:buFont typeface="Arial" panose="020B0604020202020204" pitchFamily="34" charset="0"/>
              <a:buChar char="•"/>
            </a:pPr>
            <a:r>
              <a:rPr lang="en-US" sz="2800" dirty="0">
                <a:solidFill>
                  <a:schemeClr val="tx1"/>
                </a:solidFill>
              </a:rPr>
              <a:t>Fast, deterministic processing (# of ready threads does not impact)</a:t>
            </a:r>
          </a:p>
          <a:p>
            <a:pPr marL="457200" indent="-457200">
              <a:buFont typeface="Arial" panose="020B0604020202020204" pitchFamily="34" charset="0"/>
              <a:buChar char="•"/>
            </a:pPr>
            <a:r>
              <a:rPr lang="en-US" sz="2800" dirty="0" err="1">
                <a:solidFill>
                  <a:schemeClr val="tx1"/>
                </a:solidFill>
              </a:rPr>
              <a:t>ThreadX</a:t>
            </a:r>
            <a:r>
              <a:rPr lang="en-US" sz="2800" dirty="0">
                <a:solidFill>
                  <a:schemeClr val="tx1"/>
                </a:solidFill>
              </a:rPr>
              <a:t> Modules with MPU/MMU memory protection</a:t>
            </a:r>
          </a:p>
          <a:p>
            <a:pPr marL="457200" indent="-457200">
              <a:buFont typeface="Arial" panose="020B0604020202020204" pitchFamily="34" charset="0"/>
              <a:buChar char="•"/>
            </a:pPr>
            <a:r>
              <a:rPr lang="en-US" sz="2800" dirty="0">
                <a:solidFill>
                  <a:schemeClr val="tx1"/>
                </a:solidFill>
              </a:rPr>
              <a:t>Support for 16-bit, 32-bit, 64-bit &amp; Multi-Core</a:t>
            </a:r>
          </a:p>
          <a:p>
            <a:endParaRPr lang="en-US" dirty="0"/>
          </a:p>
        </p:txBody>
      </p:sp>
    </p:spTree>
    <p:extLst>
      <p:ext uri="{BB962C8B-B14F-4D97-AF65-F5344CB8AC3E}">
        <p14:creationId xmlns:p14="http://schemas.microsoft.com/office/powerpoint/2010/main" val="171642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E3761A-C6F0-4C86-9E0B-82B2439D8A88}"/>
              </a:ext>
            </a:extLst>
          </p:cNvPr>
          <p:cNvSpPr>
            <a:spLocks noGrp="1"/>
          </p:cNvSpPr>
          <p:nvPr>
            <p:ph type="title"/>
          </p:nvPr>
        </p:nvSpPr>
        <p:spPr/>
        <p:txBody>
          <a:bodyPr/>
          <a:lstStyle/>
          <a:p>
            <a:pPr algn="ctr"/>
            <a:r>
              <a:rPr lang="en-US" dirty="0">
                <a:solidFill>
                  <a:schemeClr val="accent2"/>
                </a:solidFill>
              </a:rPr>
              <a:t>Using </a:t>
            </a:r>
            <a:r>
              <a:rPr lang="en-US" dirty="0" err="1">
                <a:solidFill>
                  <a:schemeClr val="accent2"/>
                </a:solidFill>
              </a:rPr>
              <a:t>ThreadX</a:t>
            </a:r>
            <a:r>
              <a:rPr lang="en-US" dirty="0">
                <a:solidFill>
                  <a:schemeClr val="accent2"/>
                </a:solidFill>
              </a:rPr>
              <a:t> is Simple:</a:t>
            </a:r>
          </a:p>
        </p:txBody>
      </p:sp>
      <p:pic>
        <p:nvPicPr>
          <p:cNvPr id="5" name="Picture 4">
            <a:extLst>
              <a:ext uri="{FF2B5EF4-FFF2-40B4-BE49-F238E27FC236}">
                <a16:creationId xmlns:a16="http://schemas.microsoft.com/office/drawing/2014/main" id="{5D7450BC-926A-419D-91CC-794091988B2D}"/>
              </a:ext>
            </a:extLst>
          </p:cNvPr>
          <p:cNvPicPr>
            <a:picLocks noChangeAspect="1"/>
          </p:cNvPicPr>
          <p:nvPr/>
        </p:nvPicPr>
        <p:blipFill>
          <a:blip r:embed="rId3"/>
          <a:stretch>
            <a:fillRect/>
          </a:stretch>
        </p:blipFill>
        <p:spPr>
          <a:xfrm>
            <a:off x="3957624" y="1278027"/>
            <a:ext cx="4608576" cy="5052632"/>
          </a:xfrm>
          <a:prstGeom prst="rect">
            <a:avLst/>
          </a:prstGeom>
        </p:spPr>
      </p:pic>
    </p:spTree>
    <p:extLst>
      <p:ext uri="{BB962C8B-B14F-4D97-AF65-F5344CB8AC3E}">
        <p14:creationId xmlns:p14="http://schemas.microsoft.com/office/powerpoint/2010/main" val="253945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E3761A-C6F0-4C86-9E0B-82B2439D8A88}"/>
              </a:ext>
            </a:extLst>
          </p:cNvPr>
          <p:cNvSpPr>
            <a:spLocks noGrp="1"/>
          </p:cNvSpPr>
          <p:nvPr>
            <p:ph type="title"/>
          </p:nvPr>
        </p:nvSpPr>
        <p:spPr/>
        <p:txBody>
          <a:bodyPr/>
          <a:lstStyle/>
          <a:p>
            <a:pPr algn="ctr"/>
            <a:r>
              <a:rPr lang="en-US" dirty="0">
                <a:solidFill>
                  <a:schemeClr val="accent2"/>
                </a:solidFill>
              </a:rPr>
              <a:t>Typical </a:t>
            </a:r>
            <a:r>
              <a:rPr lang="en-US" dirty="0" err="1">
                <a:solidFill>
                  <a:schemeClr val="accent2"/>
                </a:solidFill>
              </a:rPr>
              <a:t>ThreadX</a:t>
            </a:r>
            <a:r>
              <a:rPr lang="en-US" dirty="0">
                <a:solidFill>
                  <a:schemeClr val="accent2"/>
                </a:solidFill>
              </a:rPr>
              <a:t> Platform:</a:t>
            </a:r>
          </a:p>
        </p:txBody>
      </p:sp>
      <p:pic>
        <p:nvPicPr>
          <p:cNvPr id="2" name="Picture 1">
            <a:extLst>
              <a:ext uri="{FF2B5EF4-FFF2-40B4-BE49-F238E27FC236}">
                <a16:creationId xmlns:a16="http://schemas.microsoft.com/office/drawing/2014/main" id="{DDB9073C-F396-4108-BA85-7ED737E58DC1}"/>
              </a:ext>
            </a:extLst>
          </p:cNvPr>
          <p:cNvPicPr>
            <a:picLocks noChangeAspect="1"/>
          </p:cNvPicPr>
          <p:nvPr/>
        </p:nvPicPr>
        <p:blipFill>
          <a:blip r:embed="rId3"/>
          <a:stretch>
            <a:fillRect/>
          </a:stretch>
        </p:blipFill>
        <p:spPr>
          <a:xfrm>
            <a:off x="4353915" y="1443789"/>
            <a:ext cx="3074670" cy="4663440"/>
          </a:xfrm>
          <a:prstGeom prst="rect">
            <a:avLst/>
          </a:prstGeom>
        </p:spPr>
      </p:pic>
      <p:sp>
        <p:nvSpPr>
          <p:cNvPr id="3" name="TextBox 2">
            <a:extLst>
              <a:ext uri="{FF2B5EF4-FFF2-40B4-BE49-F238E27FC236}">
                <a16:creationId xmlns:a16="http://schemas.microsoft.com/office/drawing/2014/main" id="{EB901D3A-38B9-4784-B078-FE4F3DE74202}"/>
              </a:ext>
            </a:extLst>
          </p:cNvPr>
          <p:cNvSpPr txBox="1"/>
          <p:nvPr/>
        </p:nvSpPr>
        <p:spPr>
          <a:xfrm>
            <a:off x="8753642" y="2154989"/>
            <a:ext cx="2815899" cy="553998"/>
          </a:xfrm>
          <a:prstGeom prst="rect">
            <a:avLst/>
          </a:prstGeom>
        </p:spPr>
        <p:txBody>
          <a:bodyPr wrap="none" lIns="0" tIns="0" rIns="0" bIns="0" rtlCol="0" anchor="t" anchorCtr="0">
            <a:spAutoFit/>
          </a:bodyPr>
          <a:lstStyle/>
          <a:p>
            <a:r>
              <a:rPr lang="en-US" dirty="0"/>
              <a:t>See RTOS.COM for </a:t>
            </a:r>
          </a:p>
          <a:p>
            <a:r>
              <a:rPr lang="en-US" dirty="0"/>
              <a:t>More evaluation downloads</a:t>
            </a:r>
          </a:p>
        </p:txBody>
      </p:sp>
    </p:spTree>
    <p:extLst>
      <p:ext uri="{BB962C8B-B14F-4D97-AF65-F5344CB8AC3E}">
        <p14:creationId xmlns:p14="http://schemas.microsoft.com/office/powerpoint/2010/main" val="338018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2B0479-D37D-48F3-9507-10A17907C56D}"/>
              </a:ext>
            </a:extLst>
          </p:cNvPr>
          <p:cNvSpPr txBox="1"/>
          <p:nvPr/>
        </p:nvSpPr>
        <p:spPr>
          <a:xfrm>
            <a:off x="9864178" y="3105834"/>
            <a:ext cx="2282179" cy="646331"/>
          </a:xfrm>
          <a:prstGeom prst="rect">
            <a:avLst/>
          </a:prstGeom>
          <a:noFill/>
        </p:spPr>
        <p:txBody>
          <a:bodyPr wrap="square" rtlCol="0">
            <a:spAutoFit/>
          </a:bodyPr>
          <a:lstStyle/>
          <a:p>
            <a:r>
              <a:rPr lang="en-US" sz="3600" b="1" dirty="0">
                <a:solidFill>
                  <a:schemeClr val="accent4">
                    <a:lumMod val="60000"/>
                    <a:lumOff val="40000"/>
                  </a:schemeClr>
                </a:solidFill>
              </a:rPr>
              <a:t>RTOS.COM</a:t>
            </a:r>
          </a:p>
        </p:txBody>
      </p:sp>
      <p:sp>
        <p:nvSpPr>
          <p:cNvPr id="12" name="TextBox 11">
            <a:extLst>
              <a:ext uri="{FF2B5EF4-FFF2-40B4-BE49-F238E27FC236}">
                <a16:creationId xmlns:a16="http://schemas.microsoft.com/office/drawing/2014/main" id="{659B6D97-2372-4AB1-AB07-42653AC7CA28}"/>
              </a:ext>
            </a:extLst>
          </p:cNvPr>
          <p:cNvSpPr txBox="1"/>
          <p:nvPr/>
        </p:nvSpPr>
        <p:spPr>
          <a:xfrm>
            <a:off x="449323" y="1924743"/>
            <a:ext cx="1531188" cy="1107996"/>
          </a:xfrm>
          <a:prstGeom prst="rect">
            <a:avLst/>
          </a:prstGeom>
          <a:noFill/>
        </p:spPr>
        <p:txBody>
          <a:bodyPr wrap="none" rtlCol="0">
            <a:spAutoFit/>
          </a:bodyPr>
          <a:lstStyle/>
          <a:p>
            <a:r>
              <a:rPr lang="en-US" sz="4800" b="1" dirty="0">
                <a:solidFill>
                  <a:schemeClr val="accent4"/>
                </a:solidFill>
              </a:rPr>
              <a:t>  </a:t>
            </a:r>
            <a:r>
              <a:rPr lang="en-US" sz="4800" b="1" dirty="0">
                <a:solidFill>
                  <a:schemeClr val="accent4"/>
                </a:solidFill>
                <a:latin typeface="Arial" panose="020B0604020202020204" pitchFamily="34" charset="0"/>
                <a:cs typeface="Arial" panose="020B0604020202020204" pitchFamily="34" charset="0"/>
              </a:rPr>
              <a:t>9K</a:t>
            </a:r>
          </a:p>
          <a:p>
            <a:r>
              <a:rPr lang="en-US" dirty="0">
                <a:solidFill>
                  <a:schemeClr val="bg1"/>
                </a:solidFill>
                <a:latin typeface="Arial" panose="020B0604020202020204" pitchFamily="34" charset="0"/>
                <a:cs typeface="Arial" panose="020B0604020202020204" pitchFamily="34" charset="0"/>
              </a:rPr>
              <a:t>Min Footprint</a:t>
            </a:r>
          </a:p>
        </p:txBody>
      </p:sp>
      <p:pic>
        <p:nvPicPr>
          <p:cNvPr id="3" name="Picture 2">
            <a:extLst>
              <a:ext uri="{FF2B5EF4-FFF2-40B4-BE49-F238E27FC236}">
                <a16:creationId xmlns:a16="http://schemas.microsoft.com/office/drawing/2014/main" id="{2BB78F26-C977-4A35-BF6D-BB17174CBD80}"/>
              </a:ext>
            </a:extLst>
          </p:cNvPr>
          <p:cNvPicPr>
            <a:picLocks noChangeAspect="1"/>
          </p:cNvPicPr>
          <p:nvPr/>
        </p:nvPicPr>
        <p:blipFill>
          <a:blip r:embed="rId3"/>
          <a:stretch>
            <a:fillRect/>
          </a:stretch>
        </p:blipFill>
        <p:spPr>
          <a:xfrm>
            <a:off x="806448" y="3310490"/>
            <a:ext cx="770001" cy="823246"/>
          </a:xfrm>
          <a:prstGeom prst="rect">
            <a:avLst/>
          </a:prstGeom>
        </p:spPr>
      </p:pic>
      <p:sp>
        <p:nvSpPr>
          <p:cNvPr id="5" name="TextBox 4">
            <a:extLst>
              <a:ext uri="{FF2B5EF4-FFF2-40B4-BE49-F238E27FC236}">
                <a16:creationId xmlns:a16="http://schemas.microsoft.com/office/drawing/2014/main" id="{A13D3E2B-2230-4F29-911C-5DC7520081EA}"/>
              </a:ext>
            </a:extLst>
          </p:cNvPr>
          <p:cNvSpPr txBox="1"/>
          <p:nvPr/>
        </p:nvSpPr>
        <p:spPr>
          <a:xfrm>
            <a:off x="1626781" y="3514364"/>
            <a:ext cx="909223" cy="415498"/>
          </a:xfrm>
          <a:prstGeom prst="rect">
            <a:avLst/>
          </a:prstGeom>
          <a:noFill/>
        </p:spPr>
        <p:txBody>
          <a:bodyPr wrap="none" rtlCol="0">
            <a:spAutoFit/>
          </a:bodyPr>
          <a:lstStyle/>
          <a:p>
            <a:r>
              <a:rPr lang="en-US" sz="1050" dirty="0">
                <a:solidFill>
                  <a:schemeClr val="bg1"/>
                </a:solidFill>
              </a:rPr>
              <a:t>SIL 4, ASIL D, </a:t>
            </a:r>
          </a:p>
          <a:p>
            <a:r>
              <a:rPr lang="en-US" sz="1050" dirty="0">
                <a:solidFill>
                  <a:schemeClr val="bg1"/>
                </a:solidFill>
              </a:rPr>
              <a:t>Med Class C</a:t>
            </a:r>
          </a:p>
        </p:txBody>
      </p:sp>
      <p:pic>
        <p:nvPicPr>
          <p:cNvPr id="15" name="Picture 14">
            <a:extLst>
              <a:ext uri="{FF2B5EF4-FFF2-40B4-BE49-F238E27FC236}">
                <a16:creationId xmlns:a16="http://schemas.microsoft.com/office/drawing/2014/main" id="{14355C52-376B-46C5-B309-364C83A2722A}"/>
              </a:ext>
            </a:extLst>
          </p:cNvPr>
          <p:cNvPicPr>
            <a:picLocks noChangeAspect="1"/>
          </p:cNvPicPr>
          <p:nvPr/>
        </p:nvPicPr>
        <p:blipFill rotWithShape="1">
          <a:blip r:embed="rId4">
            <a:extLst>
              <a:ext uri="{28A0092B-C50C-407E-A947-70E740481C1C}">
                <a14:useLocalDpi xmlns:a14="http://schemas.microsoft.com/office/drawing/2010/main" val="0"/>
              </a:ext>
            </a:extLst>
          </a:blip>
          <a:srcRect t="55686" r="58422" b="26785"/>
          <a:stretch/>
        </p:blipFill>
        <p:spPr>
          <a:xfrm>
            <a:off x="3938613" y="690976"/>
            <a:ext cx="4414170" cy="1082720"/>
          </a:xfrm>
          <a:prstGeom prst="rect">
            <a:avLst/>
          </a:prstGeom>
          <a:effectLst>
            <a:glow rad="152400">
              <a:schemeClr val="accent1">
                <a:alpha val="40000"/>
              </a:schemeClr>
            </a:glow>
          </a:effectLst>
        </p:spPr>
      </p:pic>
      <p:pic>
        <p:nvPicPr>
          <p:cNvPr id="7" name="Picture 6">
            <a:extLst>
              <a:ext uri="{FF2B5EF4-FFF2-40B4-BE49-F238E27FC236}">
                <a16:creationId xmlns:a16="http://schemas.microsoft.com/office/drawing/2014/main" id="{5A99769B-9077-45D9-9522-D1137A68253C}"/>
              </a:ext>
            </a:extLst>
          </p:cNvPr>
          <p:cNvPicPr>
            <a:picLocks noChangeAspect="1"/>
          </p:cNvPicPr>
          <p:nvPr/>
        </p:nvPicPr>
        <p:blipFill>
          <a:blip r:embed="rId5"/>
          <a:stretch>
            <a:fillRect/>
          </a:stretch>
        </p:blipFill>
        <p:spPr>
          <a:xfrm>
            <a:off x="3151236" y="2653428"/>
            <a:ext cx="6212205" cy="1800225"/>
          </a:xfrm>
          <a:prstGeom prst="rect">
            <a:avLst/>
          </a:prstGeom>
        </p:spPr>
      </p:pic>
    </p:spTree>
    <p:extLst>
      <p:ext uri="{BB962C8B-B14F-4D97-AF65-F5344CB8AC3E}">
        <p14:creationId xmlns:p14="http://schemas.microsoft.com/office/powerpoint/2010/main" val="4252217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2B0479-D37D-48F3-9507-10A17907C56D}"/>
              </a:ext>
            </a:extLst>
          </p:cNvPr>
          <p:cNvSpPr txBox="1"/>
          <p:nvPr/>
        </p:nvSpPr>
        <p:spPr>
          <a:xfrm>
            <a:off x="9782879" y="3310490"/>
            <a:ext cx="2282179" cy="646331"/>
          </a:xfrm>
          <a:prstGeom prst="rect">
            <a:avLst/>
          </a:prstGeom>
          <a:noFill/>
        </p:spPr>
        <p:txBody>
          <a:bodyPr wrap="square" rtlCol="0">
            <a:spAutoFit/>
          </a:bodyPr>
          <a:lstStyle/>
          <a:p>
            <a:r>
              <a:rPr lang="en-US" sz="3600" b="1" dirty="0">
                <a:solidFill>
                  <a:schemeClr val="accent4">
                    <a:lumMod val="60000"/>
                    <a:lumOff val="40000"/>
                  </a:schemeClr>
                </a:solidFill>
              </a:rPr>
              <a:t>RTOS.COM</a:t>
            </a:r>
          </a:p>
        </p:txBody>
      </p:sp>
      <p:sp>
        <p:nvSpPr>
          <p:cNvPr id="12" name="TextBox 11">
            <a:extLst>
              <a:ext uri="{FF2B5EF4-FFF2-40B4-BE49-F238E27FC236}">
                <a16:creationId xmlns:a16="http://schemas.microsoft.com/office/drawing/2014/main" id="{659B6D97-2372-4AB1-AB07-42653AC7CA28}"/>
              </a:ext>
            </a:extLst>
          </p:cNvPr>
          <p:cNvSpPr txBox="1"/>
          <p:nvPr/>
        </p:nvSpPr>
        <p:spPr>
          <a:xfrm>
            <a:off x="449323" y="1924743"/>
            <a:ext cx="1531188" cy="1107996"/>
          </a:xfrm>
          <a:prstGeom prst="rect">
            <a:avLst/>
          </a:prstGeom>
          <a:noFill/>
        </p:spPr>
        <p:txBody>
          <a:bodyPr wrap="none" rtlCol="0">
            <a:spAutoFit/>
          </a:bodyPr>
          <a:lstStyle/>
          <a:p>
            <a:r>
              <a:rPr lang="en-US" sz="4800" b="1" dirty="0">
                <a:solidFill>
                  <a:schemeClr val="accent4"/>
                </a:solidFill>
              </a:rPr>
              <a:t> </a:t>
            </a:r>
            <a:r>
              <a:rPr lang="en-US" sz="4800" b="1" dirty="0">
                <a:solidFill>
                  <a:schemeClr val="accent4"/>
                </a:solidFill>
                <a:latin typeface="Arial" panose="020B0604020202020204" pitchFamily="34" charset="0"/>
                <a:cs typeface="Arial" panose="020B0604020202020204" pitchFamily="34" charset="0"/>
              </a:rPr>
              <a:t>14K</a:t>
            </a:r>
          </a:p>
          <a:p>
            <a:r>
              <a:rPr lang="en-US" dirty="0">
                <a:solidFill>
                  <a:schemeClr val="bg1"/>
                </a:solidFill>
                <a:latin typeface="Arial" panose="020B0604020202020204" pitchFamily="34" charset="0"/>
                <a:cs typeface="Arial" panose="020B0604020202020204" pitchFamily="34" charset="0"/>
              </a:rPr>
              <a:t>Min Footprint</a:t>
            </a:r>
          </a:p>
        </p:txBody>
      </p:sp>
      <p:pic>
        <p:nvPicPr>
          <p:cNvPr id="3" name="Picture 2">
            <a:extLst>
              <a:ext uri="{FF2B5EF4-FFF2-40B4-BE49-F238E27FC236}">
                <a16:creationId xmlns:a16="http://schemas.microsoft.com/office/drawing/2014/main" id="{2BB78F26-C977-4A35-BF6D-BB17174CBD80}"/>
              </a:ext>
            </a:extLst>
          </p:cNvPr>
          <p:cNvPicPr>
            <a:picLocks noChangeAspect="1"/>
          </p:cNvPicPr>
          <p:nvPr/>
        </p:nvPicPr>
        <p:blipFill>
          <a:blip r:embed="rId3"/>
          <a:stretch>
            <a:fillRect/>
          </a:stretch>
        </p:blipFill>
        <p:spPr>
          <a:xfrm>
            <a:off x="806448" y="3310490"/>
            <a:ext cx="770001" cy="823246"/>
          </a:xfrm>
          <a:prstGeom prst="rect">
            <a:avLst/>
          </a:prstGeom>
        </p:spPr>
      </p:pic>
      <p:sp>
        <p:nvSpPr>
          <p:cNvPr id="5" name="TextBox 4">
            <a:extLst>
              <a:ext uri="{FF2B5EF4-FFF2-40B4-BE49-F238E27FC236}">
                <a16:creationId xmlns:a16="http://schemas.microsoft.com/office/drawing/2014/main" id="{A13D3E2B-2230-4F29-911C-5DC7520081EA}"/>
              </a:ext>
            </a:extLst>
          </p:cNvPr>
          <p:cNvSpPr txBox="1"/>
          <p:nvPr/>
        </p:nvSpPr>
        <p:spPr>
          <a:xfrm>
            <a:off x="1626781" y="3514364"/>
            <a:ext cx="909223" cy="415498"/>
          </a:xfrm>
          <a:prstGeom prst="rect">
            <a:avLst/>
          </a:prstGeom>
          <a:noFill/>
        </p:spPr>
        <p:txBody>
          <a:bodyPr wrap="none" rtlCol="0">
            <a:spAutoFit/>
          </a:bodyPr>
          <a:lstStyle/>
          <a:p>
            <a:r>
              <a:rPr lang="en-US" sz="1050" dirty="0">
                <a:solidFill>
                  <a:schemeClr val="bg1"/>
                </a:solidFill>
              </a:rPr>
              <a:t>SIL 4, ASIL D, </a:t>
            </a:r>
          </a:p>
          <a:p>
            <a:r>
              <a:rPr lang="en-US" sz="1050" dirty="0">
                <a:solidFill>
                  <a:schemeClr val="bg1"/>
                </a:solidFill>
              </a:rPr>
              <a:t>Med Class C</a:t>
            </a:r>
          </a:p>
        </p:txBody>
      </p:sp>
      <p:pic>
        <p:nvPicPr>
          <p:cNvPr id="21" name="Picture 20">
            <a:extLst>
              <a:ext uri="{FF2B5EF4-FFF2-40B4-BE49-F238E27FC236}">
                <a16:creationId xmlns:a16="http://schemas.microsoft.com/office/drawing/2014/main" id="{C4862E1A-2DAD-4B68-8E0D-50590E262BBB}"/>
              </a:ext>
            </a:extLst>
          </p:cNvPr>
          <p:cNvPicPr>
            <a:picLocks noChangeAspect="1"/>
          </p:cNvPicPr>
          <p:nvPr/>
        </p:nvPicPr>
        <p:blipFill rotWithShape="1">
          <a:blip r:embed="rId4">
            <a:extLst>
              <a:ext uri="{28A0092B-C50C-407E-A947-70E740481C1C}">
                <a14:useLocalDpi xmlns:a14="http://schemas.microsoft.com/office/drawing/2010/main" val="0"/>
              </a:ext>
            </a:extLst>
          </a:blip>
          <a:srcRect l="59446" t="27237" r="-1024" b="55233"/>
          <a:stretch/>
        </p:blipFill>
        <p:spPr>
          <a:xfrm>
            <a:off x="4117474" y="842021"/>
            <a:ext cx="4414171" cy="1082722"/>
          </a:xfrm>
          <a:prstGeom prst="rect">
            <a:avLst/>
          </a:prstGeom>
          <a:effectLst>
            <a:glow rad="152400">
              <a:schemeClr val="accent1">
                <a:alpha val="40000"/>
              </a:schemeClr>
            </a:glow>
          </a:effectLst>
        </p:spPr>
      </p:pic>
      <p:pic>
        <p:nvPicPr>
          <p:cNvPr id="2" name="Picture 1">
            <a:extLst>
              <a:ext uri="{FF2B5EF4-FFF2-40B4-BE49-F238E27FC236}">
                <a16:creationId xmlns:a16="http://schemas.microsoft.com/office/drawing/2014/main" id="{9FCDFE05-7777-4CF3-B633-58EF5C64ACC3}"/>
              </a:ext>
            </a:extLst>
          </p:cNvPr>
          <p:cNvPicPr>
            <a:picLocks noChangeAspect="1"/>
          </p:cNvPicPr>
          <p:nvPr/>
        </p:nvPicPr>
        <p:blipFill>
          <a:blip r:embed="rId5"/>
          <a:stretch>
            <a:fillRect/>
          </a:stretch>
        </p:blipFill>
        <p:spPr>
          <a:xfrm>
            <a:off x="3292629" y="2478741"/>
            <a:ext cx="6223635" cy="2777490"/>
          </a:xfrm>
          <a:prstGeom prst="rect">
            <a:avLst/>
          </a:prstGeom>
        </p:spPr>
      </p:pic>
    </p:spTree>
    <p:extLst>
      <p:ext uri="{BB962C8B-B14F-4D97-AF65-F5344CB8AC3E}">
        <p14:creationId xmlns:p14="http://schemas.microsoft.com/office/powerpoint/2010/main" val="110819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2B0479-D37D-48F3-9507-10A17907C56D}"/>
              </a:ext>
            </a:extLst>
          </p:cNvPr>
          <p:cNvSpPr txBox="1"/>
          <p:nvPr/>
        </p:nvSpPr>
        <p:spPr>
          <a:xfrm>
            <a:off x="9467774" y="3027583"/>
            <a:ext cx="2282179" cy="646331"/>
          </a:xfrm>
          <a:prstGeom prst="rect">
            <a:avLst/>
          </a:prstGeom>
          <a:noFill/>
        </p:spPr>
        <p:txBody>
          <a:bodyPr wrap="square" rtlCol="0">
            <a:spAutoFit/>
          </a:bodyPr>
          <a:lstStyle/>
          <a:p>
            <a:r>
              <a:rPr lang="en-US" sz="3600" b="1" dirty="0">
                <a:solidFill>
                  <a:schemeClr val="accent4">
                    <a:lumMod val="60000"/>
                    <a:lumOff val="40000"/>
                  </a:schemeClr>
                </a:solidFill>
              </a:rPr>
              <a:t>RTOS.COM</a:t>
            </a:r>
          </a:p>
        </p:txBody>
      </p:sp>
      <p:sp>
        <p:nvSpPr>
          <p:cNvPr id="12" name="TextBox 11">
            <a:extLst>
              <a:ext uri="{FF2B5EF4-FFF2-40B4-BE49-F238E27FC236}">
                <a16:creationId xmlns:a16="http://schemas.microsoft.com/office/drawing/2014/main" id="{659B6D97-2372-4AB1-AB07-42653AC7CA28}"/>
              </a:ext>
            </a:extLst>
          </p:cNvPr>
          <p:cNvSpPr txBox="1"/>
          <p:nvPr/>
        </p:nvSpPr>
        <p:spPr>
          <a:xfrm>
            <a:off x="449323" y="1924743"/>
            <a:ext cx="1838965" cy="1107996"/>
          </a:xfrm>
          <a:prstGeom prst="rect">
            <a:avLst/>
          </a:prstGeom>
          <a:noFill/>
        </p:spPr>
        <p:txBody>
          <a:bodyPr wrap="none" rtlCol="0">
            <a:spAutoFit/>
          </a:bodyPr>
          <a:lstStyle/>
          <a:p>
            <a:r>
              <a:rPr lang="en-US" sz="4800" b="1" dirty="0">
                <a:solidFill>
                  <a:schemeClr val="accent4"/>
                </a:solidFill>
              </a:rPr>
              <a:t> </a:t>
            </a:r>
            <a:r>
              <a:rPr lang="en-US" sz="4800" b="1" dirty="0">
                <a:solidFill>
                  <a:schemeClr val="accent4"/>
                </a:solidFill>
                <a:latin typeface="Arial" panose="020B0604020202020204" pitchFamily="34" charset="0"/>
                <a:cs typeface="Arial" panose="020B0604020202020204" pitchFamily="34" charset="0"/>
              </a:rPr>
              <a:t>50K</a:t>
            </a:r>
          </a:p>
          <a:p>
            <a:r>
              <a:rPr lang="en-US" dirty="0">
                <a:solidFill>
                  <a:schemeClr val="bg1"/>
                </a:solidFill>
                <a:latin typeface="Arial" panose="020B0604020202020204" pitchFamily="34" charset="0"/>
                <a:cs typeface="Arial" panose="020B0604020202020204" pitchFamily="34" charset="0"/>
              </a:rPr>
              <a:t>Device-2-Cloud</a:t>
            </a:r>
          </a:p>
        </p:txBody>
      </p:sp>
      <p:pic>
        <p:nvPicPr>
          <p:cNvPr id="3" name="Picture 2">
            <a:extLst>
              <a:ext uri="{FF2B5EF4-FFF2-40B4-BE49-F238E27FC236}">
                <a16:creationId xmlns:a16="http://schemas.microsoft.com/office/drawing/2014/main" id="{2BB78F26-C977-4A35-BF6D-BB17174CBD80}"/>
              </a:ext>
            </a:extLst>
          </p:cNvPr>
          <p:cNvPicPr>
            <a:picLocks noChangeAspect="1"/>
          </p:cNvPicPr>
          <p:nvPr/>
        </p:nvPicPr>
        <p:blipFill>
          <a:blip r:embed="rId3"/>
          <a:stretch>
            <a:fillRect/>
          </a:stretch>
        </p:blipFill>
        <p:spPr>
          <a:xfrm>
            <a:off x="806448" y="3310490"/>
            <a:ext cx="770001" cy="823246"/>
          </a:xfrm>
          <a:prstGeom prst="rect">
            <a:avLst/>
          </a:prstGeom>
        </p:spPr>
      </p:pic>
      <p:sp>
        <p:nvSpPr>
          <p:cNvPr id="5" name="TextBox 4">
            <a:extLst>
              <a:ext uri="{FF2B5EF4-FFF2-40B4-BE49-F238E27FC236}">
                <a16:creationId xmlns:a16="http://schemas.microsoft.com/office/drawing/2014/main" id="{A13D3E2B-2230-4F29-911C-5DC7520081EA}"/>
              </a:ext>
            </a:extLst>
          </p:cNvPr>
          <p:cNvSpPr txBox="1"/>
          <p:nvPr/>
        </p:nvSpPr>
        <p:spPr>
          <a:xfrm>
            <a:off x="1626781" y="3514364"/>
            <a:ext cx="909223" cy="415498"/>
          </a:xfrm>
          <a:prstGeom prst="rect">
            <a:avLst/>
          </a:prstGeom>
          <a:noFill/>
        </p:spPr>
        <p:txBody>
          <a:bodyPr wrap="none" rtlCol="0">
            <a:spAutoFit/>
          </a:bodyPr>
          <a:lstStyle/>
          <a:p>
            <a:r>
              <a:rPr lang="en-US" sz="1050" dirty="0">
                <a:solidFill>
                  <a:schemeClr val="bg1"/>
                </a:solidFill>
              </a:rPr>
              <a:t>SIL 4, ASIL D, </a:t>
            </a:r>
          </a:p>
          <a:p>
            <a:r>
              <a:rPr lang="en-US" sz="1050" dirty="0">
                <a:solidFill>
                  <a:schemeClr val="bg1"/>
                </a:solidFill>
              </a:rPr>
              <a:t>Med Class C</a:t>
            </a:r>
          </a:p>
        </p:txBody>
      </p:sp>
      <p:pic>
        <p:nvPicPr>
          <p:cNvPr id="6" name="Picture 5">
            <a:extLst>
              <a:ext uri="{FF2B5EF4-FFF2-40B4-BE49-F238E27FC236}">
                <a16:creationId xmlns:a16="http://schemas.microsoft.com/office/drawing/2014/main" id="{A17CE6DA-8829-4CBF-9195-1A38C4EDB20B}"/>
              </a:ext>
            </a:extLst>
          </p:cNvPr>
          <p:cNvPicPr>
            <a:picLocks noChangeAspect="1"/>
          </p:cNvPicPr>
          <p:nvPr/>
        </p:nvPicPr>
        <p:blipFill>
          <a:blip r:embed="rId4"/>
          <a:stretch>
            <a:fillRect/>
          </a:stretch>
        </p:blipFill>
        <p:spPr>
          <a:xfrm>
            <a:off x="759680" y="4446584"/>
            <a:ext cx="816769" cy="1134142"/>
          </a:xfrm>
          <a:prstGeom prst="rect">
            <a:avLst/>
          </a:prstGeom>
        </p:spPr>
      </p:pic>
      <p:pic>
        <p:nvPicPr>
          <p:cNvPr id="7" name="Picture 6">
            <a:extLst>
              <a:ext uri="{FF2B5EF4-FFF2-40B4-BE49-F238E27FC236}">
                <a16:creationId xmlns:a16="http://schemas.microsoft.com/office/drawing/2014/main" id="{D6692B0B-DEA2-44ED-B3F1-07EFB75B66F9}"/>
              </a:ext>
            </a:extLst>
          </p:cNvPr>
          <p:cNvPicPr>
            <a:picLocks noChangeAspect="1"/>
          </p:cNvPicPr>
          <p:nvPr/>
        </p:nvPicPr>
        <p:blipFill>
          <a:blip r:embed="rId5"/>
          <a:stretch>
            <a:fillRect/>
          </a:stretch>
        </p:blipFill>
        <p:spPr>
          <a:xfrm>
            <a:off x="3363952" y="1647521"/>
            <a:ext cx="5699760" cy="4395311"/>
          </a:xfrm>
          <a:prstGeom prst="rect">
            <a:avLst/>
          </a:prstGeom>
        </p:spPr>
      </p:pic>
      <p:pic>
        <p:nvPicPr>
          <p:cNvPr id="21" name="Picture 20">
            <a:extLst>
              <a:ext uri="{FF2B5EF4-FFF2-40B4-BE49-F238E27FC236}">
                <a16:creationId xmlns:a16="http://schemas.microsoft.com/office/drawing/2014/main" id="{56EE76B6-FCCE-4881-8A21-17E4969461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3915" y="448865"/>
            <a:ext cx="4124170" cy="889774"/>
          </a:xfrm>
          <a:prstGeom prst="rect">
            <a:avLst/>
          </a:prstGeom>
          <a:effectLst>
            <a:glow rad="152400">
              <a:schemeClr val="accent1">
                <a:alpha val="40000"/>
              </a:schemeClr>
            </a:glow>
          </a:effectLst>
        </p:spPr>
      </p:pic>
    </p:spTree>
    <p:extLst>
      <p:ext uri="{BB962C8B-B14F-4D97-AF65-F5344CB8AC3E}">
        <p14:creationId xmlns:p14="http://schemas.microsoft.com/office/powerpoint/2010/main" val="2699342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C2B0479-D37D-48F3-9507-10A17907C56D}"/>
              </a:ext>
            </a:extLst>
          </p:cNvPr>
          <p:cNvSpPr txBox="1"/>
          <p:nvPr/>
        </p:nvSpPr>
        <p:spPr>
          <a:xfrm>
            <a:off x="9382270" y="3279250"/>
            <a:ext cx="2282179" cy="646331"/>
          </a:xfrm>
          <a:prstGeom prst="rect">
            <a:avLst/>
          </a:prstGeom>
          <a:noFill/>
        </p:spPr>
        <p:txBody>
          <a:bodyPr wrap="square" rtlCol="0">
            <a:spAutoFit/>
          </a:bodyPr>
          <a:lstStyle/>
          <a:p>
            <a:r>
              <a:rPr lang="en-US" sz="3600" b="1" dirty="0">
                <a:solidFill>
                  <a:schemeClr val="accent4">
                    <a:lumMod val="60000"/>
                    <a:lumOff val="40000"/>
                  </a:schemeClr>
                </a:solidFill>
              </a:rPr>
              <a:t>RTOS.COM</a:t>
            </a:r>
          </a:p>
        </p:txBody>
      </p:sp>
      <p:sp>
        <p:nvSpPr>
          <p:cNvPr id="12" name="TextBox 11">
            <a:extLst>
              <a:ext uri="{FF2B5EF4-FFF2-40B4-BE49-F238E27FC236}">
                <a16:creationId xmlns:a16="http://schemas.microsoft.com/office/drawing/2014/main" id="{659B6D97-2372-4AB1-AB07-42653AC7CA28}"/>
              </a:ext>
            </a:extLst>
          </p:cNvPr>
          <p:cNvSpPr txBox="1"/>
          <p:nvPr/>
        </p:nvSpPr>
        <p:spPr>
          <a:xfrm>
            <a:off x="449323" y="1924743"/>
            <a:ext cx="1531188" cy="1107996"/>
          </a:xfrm>
          <a:prstGeom prst="rect">
            <a:avLst/>
          </a:prstGeom>
          <a:noFill/>
        </p:spPr>
        <p:txBody>
          <a:bodyPr wrap="none" rtlCol="0">
            <a:spAutoFit/>
          </a:bodyPr>
          <a:lstStyle/>
          <a:p>
            <a:r>
              <a:rPr lang="en-US" sz="4800" b="1" dirty="0">
                <a:solidFill>
                  <a:schemeClr val="accent4"/>
                </a:solidFill>
              </a:rPr>
              <a:t> </a:t>
            </a:r>
            <a:r>
              <a:rPr lang="en-US" sz="4800" b="1" dirty="0">
                <a:solidFill>
                  <a:schemeClr val="accent4"/>
                </a:solidFill>
                <a:latin typeface="Arial" panose="020B0604020202020204" pitchFamily="34" charset="0"/>
                <a:cs typeface="Arial" panose="020B0604020202020204" pitchFamily="34" charset="0"/>
              </a:rPr>
              <a:t>11K</a:t>
            </a:r>
          </a:p>
          <a:p>
            <a:r>
              <a:rPr lang="en-US" dirty="0">
                <a:solidFill>
                  <a:schemeClr val="bg1"/>
                </a:solidFill>
                <a:latin typeface="Arial" panose="020B0604020202020204" pitchFamily="34" charset="0"/>
                <a:cs typeface="Arial" panose="020B0604020202020204" pitchFamily="34" charset="0"/>
              </a:rPr>
              <a:t>Min Footprint</a:t>
            </a:r>
          </a:p>
        </p:txBody>
      </p:sp>
      <p:pic>
        <p:nvPicPr>
          <p:cNvPr id="3" name="Picture 2">
            <a:extLst>
              <a:ext uri="{FF2B5EF4-FFF2-40B4-BE49-F238E27FC236}">
                <a16:creationId xmlns:a16="http://schemas.microsoft.com/office/drawing/2014/main" id="{2BB78F26-C977-4A35-BF6D-BB17174CBD80}"/>
              </a:ext>
            </a:extLst>
          </p:cNvPr>
          <p:cNvPicPr>
            <a:picLocks noChangeAspect="1"/>
          </p:cNvPicPr>
          <p:nvPr/>
        </p:nvPicPr>
        <p:blipFill>
          <a:blip r:embed="rId3"/>
          <a:stretch>
            <a:fillRect/>
          </a:stretch>
        </p:blipFill>
        <p:spPr>
          <a:xfrm>
            <a:off x="806448" y="3310490"/>
            <a:ext cx="770001" cy="823246"/>
          </a:xfrm>
          <a:prstGeom prst="rect">
            <a:avLst/>
          </a:prstGeom>
        </p:spPr>
      </p:pic>
      <p:sp>
        <p:nvSpPr>
          <p:cNvPr id="5" name="TextBox 4">
            <a:extLst>
              <a:ext uri="{FF2B5EF4-FFF2-40B4-BE49-F238E27FC236}">
                <a16:creationId xmlns:a16="http://schemas.microsoft.com/office/drawing/2014/main" id="{A13D3E2B-2230-4F29-911C-5DC7520081EA}"/>
              </a:ext>
            </a:extLst>
          </p:cNvPr>
          <p:cNvSpPr txBox="1"/>
          <p:nvPr/>
        </p:nvSpPr>
        <p:spPr>
          <a:xfrm>
            <a:off x="1626781" y="3514364"/>
            <a:ext cx="909223" cy="415498"/>
          </a:xfrm>
          <a:prstGeom prst="rect">
            <a:avLst/>
          </a:prstGeom>
          <a:noFill/>
        </p:spPr>
        <p:txBody>
          <a:bodyPr wrap="none" rtlCol="0">
            <a:spAutoFit/>
          </a:bodyPr>
          <a:lstStyle/>
          <a:p>
            <a:r>
              <a:rPr lang="en-US" sz="1050" dirty="0">
                <a:solidFill>
                  <a:schemeClr val="bg1"/>
                </a:solidFill>
              </a:rPr>
              <a:t>SIL 4, ASIL D, </a:t>
            </a:r>
          </a:p>
          <a:p>
            <a:r>
              <a:rPr lang="en-US" sz="1050" dirty="0">
                <a:solidFill>
                  <a:schemeClr val="bg1"/>
                </a:solidFill>
              </a:rPr>
              <a:t>Med Class C</a:t>
            </a:r>
          </a:p>
        </p:txBody>
      </p:sp>
      <p:pic>
        <p:nvPicPr>
          <p:cNvPr id="15" name="Picture 14">
            <a:extLst>
              <a:ext uri="{FF2B5EF4-FFF2-40B4-BE49-F238E27FC236}">
                <a16:creationId xmlns:a16="http://schemas.microsoft.com/office/drawing/2014/main" id="{4E37DE28-E5FB-4001-B8D2-946AF914517A}"/>
              </a:ext>
            </a:extLst>
          </p:cNvPr>
          <p:cNvPicPr>
            <a:picLocks noChangeAspect="1"/>
          </p:cNvPicPr>
          <p:nvPr/>
        </p:nvPicPr>
        <p:blipFill rotWithShape="1">
          <a:blip r:embed="rId4">
            <a:extLst>
              <a:ext uri="{28A0092B-C50C-407E-A947-70E740481C1C}">
                <a14:useLocalDpi xmlns:a14="http://schemas.microsoft.com/office/drawing/2010/main" val="0"/>
              </a:ext>
            </a:extLst>
          </a:blip>
          <a:srcRect l="59223" t="54040" r="-801" b="28430"/>
          <a:stretch/>
        </p:blipFill>
        <p:spPr>
          <a:xfrm>
            <a:off x="3894966" y="562675"/>
            <a:ext cx="4414171" cy="1082722"/>
          </a:xfrm>
          <a:prstGeom prst="rect">
            <a:avLst/>
          </a:prstGeom>
          <a:effectLst>
            <a:glow rad="152400">
              <a:schemeClr val="accent1">
                <a:alpha val="40000"/>
              </a:schemeClr>
            </a:glow>
          </a:effectLst>
        </p:spPr>
      </p:pic>
      <p:pic>
        <p:nvPicPr>
          <p:cNvPr id="7" name="Picture 6">
            <a:extLst>
              <a:ext uri="{FF2B5EF4-FFF2-40B4-BE49-F238E27FC236}">
                <a16:creationId xmlns:a16="http://schemas.microsoft.com/office/drawing/2014/main" id="{DF6A5BCA-0E67-4603-90B3-1C60C0158D54}"/>
              </a:ext>
            </a:extLst>
          </p:cNvPr>
          <p:cNvPicPr>
            <a:picLocks noChangeAspect="1"/>
          </p:cNvPicPr>
          <p:nvPr/>
        </p:nvPicPr>
        <p:blipFill>
          <a:blip r:embed="rId5"/>
          <a:stretch>
            <a:fillRect/>
          </a:stretch>
        </p:blipFill>
        <p:spPr>
          <a:xfrm>
            <a:off x="3630533" y="1924743"/>
            <a:ext cx="5153025" cy="4105275"/>
          </a:xfrm>
          <a:prstGeom prst="rect">
            <a:avLst/>
          </a:prstGeom>
        </p:spPr>
      </p:pic>
    </p:spTree>
    <p:extLst>
      <p:ext uri="{BB962C8B-B14F-4D97-AF65-F5344CB8AC3E}">
        <p14:creationId xmlns:p14="http://schemas.microsoft.com/office/powerpoint/2010/main" val="331355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E3761A-C6F0-4C86-9E0B-82B2439D8A88}"/>
              </a:ext>
            </a:extLst>
          </p:cNvPr>
          <p:cNvSpPr>
            <a:spLocks noGrp="1"/>
          </p:cNvSpPr>
          <p:nvPr>
            <p:ph type="title"/>
          </p:nvPr>
        </p:nvSpPr>
        <p:spPr/>
        <p:txBody>
          <a:bodyPr/>
          <a:lstStyle/>
          <a:p>
            <a:pPr algn="ctr"/>
            <a:r>
              <a:rPr lang="en-US" dirty="0">
                <a:solidFill>
                  <a:schemeClr val="accent2"/>
                </a:solidFill>
              </a:rPr>
              <a:t>Embedded Best Practices</a:t>
            </a:r>
          </a:p>
        </p:txBody>
      </p:sp>
      <p:sp>
        <p:nvSpPr>
          <p:cNvPr id="2" name="Text Placeholder 1">
            <a:extLst>
              <a:ext uri="{FF2B5EF4-FFF2-40B4-BE49-F238E27FC236}">
                <a16:creationId xmlns:a16="http://schemas.microsoft.com/office/drawing/2014/main" id="{19B12E1A-282F-4F97-A7B3-0523715E7552}"/>
              </a:ext>
            </a:extLst>
          </p:cNvPr>
          <p:cNvSpPr>
            <a:spLocks noGrp="1"/>
          </p:cNvSpPr>
          <p:nvPr>
            <p:ph type="body" sz="quarter" idx="10"/>
          </p:nvPr>
        </p:nvSpPr>
        <p:spPr>
          <a:xfrm>
            <a:off x="269303" y="1497330"/>
            <a:ext cx="11655078" cy="5068070"/>
          </a:xfrm>
        </p:spPr>
        <p:txBody>
          <a:bodyPr/>
          <a:lstStyle/>
          <a:p>
            <a:pPr marL="457200" indent="-457200">
              <a:buFont typeface="Arial" panose="020B0604020202020204" pitchFamily="34" charset="0"/>
              <a:buChar char="•"/>
            </a:pPr>
            <a:r>
              <a:rPr lang="en-US" sz="2800" dirty="0">
                <a:solidFill>
                  <a:schemeClr val="tx1"/>
                </a:solidFill>
              </a:rPr>
              <a:t>Keep things simple – don’t over engineer. Solve 95% case in the most efficient manner as possible</a:t>
            </a:r>
          </a:p>
          <a:p>
            <a:pPr marL="457200" indent="-457200">
              <a:buFont typeface="Arial" panose="020B0604020202020204" pitchFamily="34" charset="0"/>
              <a:buChar char="•"/>
            </a:pPr>
            <a:r>
              <a:rPr lang="en-US" sz="2800" dirty="0">
                <a:solidFill>
                  <a:schemeClr val="tx1"/>
                </a:solidFill>
              </a:rPr>
              <a:t>Write docs/user guides first – before C code</a:t>
            </a:r>
          </a:p>
          <a:p>
            <a:pPr marL="457200" indent="-457200">
              <a:buFont typeface="Arial" panose="020B0604020202020204" pitchFamily="34" charset="0"/>
              <a:buChar char="•"/>
            </a:pPr>
            <a:r>
              <a:rPr lang="en-US" sz="2800" dirty="0">
                <a:solidFill>
                  <a:schemeClr val="tx1"/>
                </a:solidFill>
              </a:rPr>
              <a:t>Always think small &amp; fast – every byte and every cycle counts</a:t>
            </a:r>
          </a:p>
          <a:p>
            <a:pPr marL="457200" indent="-457200">
              <a:buFont typeface="Arial" panose="020B0604020202020204" pitchFamily="34" charset="0"/>
              <a:buChar char="•"/>
            </a:pPr>
            <a:r>
              <a:rPr lang="en-US" sz="2800" dirty="0">
                <a:solidFill>
                  <a:schemeClr val="tx1"/>
                </a:solidFill>
              </a:rPr>
              <a:t>Think security from the start: Special consideration to buffer/stack overflow and location of buffers. Buffer overflow can be serious!</a:t>
            </a:r>
          </a:p>
          <a:p>
            <a:pPr marL="457200" indent="-457200">
              <a:buFont typeface="Arial" panose="020B0604020202020204" pitchFamily="34" charset="0"/>
              <a:buChar char="•"/>
            </a:pPr>
            <a:r>
              <a:rPr lang="en-US" sz="2800" dirty="0">
                <a:solidFill>
                  <a:schemeClr val="tx1"/>
                </a:solidFill>
              </a:rPr>
              <a:t>Use HW watchdog, MPU/MMU, prevent RAM execution</a:t>
            </a:r>
          </a:p>
          <a:p>
            <a:pPr marL="457200" indent="-457200">
              <a:buFont typeface="Arial" panose="020B0604020202020204" pitchFamily="34" charset="0"/>
              <a:buChar char="•"/>
            </a:pPr>
            <a:r>
              <a:rPr lang="en-US" sz="2800" dirty="0">
                <a:solidFill>
                  <a:schemeClr val="tx1"/>
                </a:solidFill>
              </a:rPr>
              <a:t>Never enough testing – strive for 100% statement and branch decision coverage</a:t>
            </a:r>
          </a:p>
          <a:p>
            <a:pPr marL="457200" indent="-457200">
              <a:buFont typeface="Arial" panose="020B0604020202020204" pitchFamily="34" charset="0"/>
              <a:buChar char="•"/>
            </a:pPr>
            <a:endParaRPr lang="en-US" sz="2800" dirty="0">
              <a:solidFill>
                <a:schemeClr val="tx1"/>
              </a:solidFill>
            </a:endParaRPr>
          </a:p>
          <a:p>
            <a:endParaRPr lang="en-US" dirty="0"/>
          </a:p>
        </p:txBody>
      </p:sp>
    </p:spTree>
    <p:extLst>
      <p:ext uri="{BB962C8B-B14F-4D97-AF65-F5344CB8AC3E}">
        <p14:creationId xmlns:p14="http://schemas.microsoft.com/office/powerpoint/2010/main" val="219908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E3761A-C6F0-4C86-9E0B-82B2439D8A88}"/>
              </a:ext>
            </a:extLst>
          </p:cNvPr>
          <p:cNvSpPr>
            <a:spLocks noGrp="1"/>
          </p:cNvSpPr>
          <p:nvPr>
            <p:ph type="title"/>
          </p:nvPr>
        </p:nvSpPr>
        <p:spPr/>
        <p:txBody>
          <a:bodyPr/>
          <a:lstStyle/>
          <a:p>
            <a:pPr algn="ctr"/>
            <a:r>
              <a:rPr lang="en-US" dirty="0">
                <a:solidFill>
                  <a:schemeClr val="accent2"/>
                </a:solidFill>
              </a:rPr>
              <a:t>An Embedded Career</a:t>
            </a:r>
          </a:p>
        </p:txBody>
      </p:sp>
      <p:sp>
        <p:nvSpPr>
          <p:cNvPr id="2" name="Text Placeholder 1">
            <a:extLst>
              <a:ext uri="{FF2B5EF4-FFF2-40B4-BE49-F238E27FC236}">
                <a16:creationId xmlns:a16="http://schemas.microsoft.com/office/drawing/2014/main" id="{19B12E1A-282F-4F97-A7B3-0523715E7552}"/>
              </a:ext>
            </a:extLst>
          </p:cNvPr>
          <p:cNvSpPr>
            <a:spLocks noGrp="1"/>
          </p:cNvSpPr>
          <p:nvPr>
            <p:ph type="body" sz="quarter" idx="10"/>
          </p:nvPr>
        </p:nvSpPr>
        <p:spPr>
          <a:xfrm>
            <a:off x="269303" y="1497330"/>
            <a:ext cx="11655078" cy="5068070"/>
          </a:xfrm>
        </p:spPr>
        <p:txBody>
          <a:bodyPr/>
          <a:lstStyle/>
          <a:p>
            <a:pPr marL="457200" indent="-457200">
              <a:buFont typeface="Arial" panose="020B0604020202020204" pitchFamily="34" charset="0"/>
              <a:buChar char="•"/>
            </a:pPr>
            <a:r>
              <a:rPr lang="en-US" sz="2800" dirty="0">
                <a:solidFill>
                  <a:schemeClr val="tx1"/>
                </a:solidFill>
              </a:rPr>
              <a:t>Over 10 Billion MCUs produced every year</a:t>
            </a:r>
          </a:p>
          <a:p>
            <a:pPr marL="457200" indent="-457200">
              <a:buFont typeface="Arial" panose="020B0604020202020204" pitchFamily="34" charset="0"/>
              <a:buChar char="•"/>
            </a:pPr>
            <a:r>
              <a:rPr lang="en-US" sz="2800" dirty="0">
                <a:solidFill>
                  <a:schemeClr val="tx1"/>
                </a:solidFill>
              </a:rPr>
              <a:t>IoT should cause even greater numbers of MCUs</a:t>
            </a:r>
          </a:p>
          <a:p>
            <a:pPr marL="457200" indent="-457200">
              <a:buFont typeface="Arial" panose="020B0604020202020204" pitchFamily="34" charset="0"/>
              <a:buChar char="•"/>
            </a:pPr>
            <a:r>
              <a:rPr lang="en-US" sz="2800" dirty="0">
                <a:solidFill>
                  <a:schemeClr val="tx1"/>
                </a:solidFill>
              </a:rPr>
              <a:t>Not enough embedded engineers – high demand!</a:t>
            </a:r>
          </a:p>
          <a:p>
            <a:pPr marL="457200" indent="-457200">
              <a:buFont typeface="Arial" panose="020B0604020202020204" pitchFamily="34" charset="0"/>
              <a:buChar char="•"/>
            </a:pPr>
            <a:r>
              <a:rPr lang="en-US" sz="2800" dirty="0">
                <a:solidFill>
                  <a:schemeClr val="tx1"/>
                </a:solidFill>
              </a:rPr>
              <a:t>Cool products to work on – see showcase on RTOS.COM</a:t>
            </a:r>
          </a:p>
          <a:p>
            <a:pPr marL="457200" indent="-457200">
              <a:buFont typeface="Arial" panose="020B0604020202020204" pitchFamily="34" charset="0"/>
              <a:buChar char="•"/>
            </a:pPr>
            <a:r>
              <a:rPr lang="en-US" sz="2800" dirty="0">
                <a:solidFill>
                  <a:schemeClr val="tx1"/>
                </a:solidFill>
              </a:rPr>
              <a:t>What do you need:</a:t>
            </a:r>
          </a:p>
          <a:p>
            <a:pPr marL="1711325" lvl="4" indent="-457200">
              <a:buFont typeface="Arial" panose="020B0604020202020204" pitchFamily="34" charset="0"/>
              <a:buChar char="•"/>
            </a:pPr>
            <a:r>
              <a:rPr lang="en-US" sz="2200" dirty="0"/>
              <a:t>Strong CS, data structure, and algorithm background</a:t>
            </a:r>
          </a:p>
          <a:p>
            <a:pPr marL="1711325" lvl="4" indent="-457200">
              <a:buFont typeface="Arial" panose="020B0604020202020204" pitchFamily="34" charset="0"/>
              <a:buChar char="•"/>
            </a:pPr>
            <a:r>
              <a:rPr lang="en-US" sz="2200" dirty="0"/>
              <a:t>Know C programming language (95% of embedded dev is in C)</a:t>
            </a:r>
          </a:p>
          <a:p>
            <a:pPr marL="1711325" lvl="4" indent="-457200">
              <a:buFont typeface="Arial" panose="020B0604020202020204" pitchFamily="34" charset="0"/>
              <a:buChar char="•"/>
            </a:pPr>
            <a:r>
              <a:rPr lang="en-US" sz="2200" dirty="0">
                <a:solidFill>
                  <a:schemeClr val="tx1"/>
                </a:solidFill>
              </a:rPr>
              <a:t>Desire to be close to the metal</a:t>
            </a:r>
          </a:p>
          <a:p>
            <a:pPr marL="457200" indent="-457200">
              <a:buFont typeface="Arial" panose="020B0604020202020204" pitchFamily="34" charset="0"/>
              <a:buChar char="•"/>
            </a:pPr>
            <a:endParaRPr lang="en-US" sz="2800" dirty="0">
              <a:solidFill>
                <a:schemeClr val="tx1"/>
              </a:solidFill>
            </a:endParaRPr>
          </a:p>
          <a:p>
            <a:endParaRPr lang="en-US" dirty="0"/>
          </a:p>
        </p:txBody>
      </p:sp>
    </p:spTree>
    <p:extLst>
      <p:ext uri="{BB962C8B-B14F-4D97-AF65-F5344CB8AC3E}">
        <p14:creationId xmlns:p14="http://schemas.microsoft.com/office/powerpoint/2010/main" val="372307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E3761A-C6F0-4C86-9E0B-82B2439D8A88}"/>
              </a:ext>
            </a:extLst>
          </p:cNvPr>
          <p:cNvSpPr>
            <a:spLocks noGrp="1"/>
          </p:cNvSpPr>
          <p:nvPr>
            <p:ph type="title"/>
          </p:nvPr>
        </p:nvSpPr>
        <p:spPr>
          <a:xfrm>
            <a:off x="457199" y="101010"/>
            <a:ext cx="11277599" cy="712379"/>
          </a:xfrm>
        </p:spPr>
        <p:txBody>
          <a:bodyPr/>
          <a:lstStyle/>
          <a:p>
            <a:pPr algn="ctr"/>
            <a:r>
              <a:rPr lang="en-US" dirty="0">
                <a:solidFill>
                  <a:schemeClr val="accent2"/>
                </a:solidFill>
              </a:rPr>
              <a:t>RTOS vs. GPOS</a:t>
            </a:r>
          </a:p>
        </p:txBody>
      </p:sp>
      <p:graphicFrame>
        <p:nvGraphicFramePr>
          <p:cNvPr id="5" name="Chart 4">
            <a:extLst>
              <a:ext uri="{FF2B5EF4-FFF2-40B4-BE49-F238E27FC236}">
                <a16:creationId xmlns:a16="http://schemas.microsoft.com/office/drawing/2014/main" id="{18F0F515-3C28-4E58-A727-5053376E4AC8}"/>
              </a:ext>
            </a:extLst>
          </p:cNvPr>
          <p:cNvGraphicFramePr>
            <a:graphicFrameLocks/>
          </p:cNvGraphicFramePr>
          <p:nvPr>
            <p:extLst>
              <p:ext uri="{D42A27DB-BD31-4B8C-83A1-F6EECF244321}">
                <p14:modId xmlns:p14="http://schemas.microsoft.com/office/powerpoint/2010/main" val="2471363077"/>
              </p:ext>
            </p:extLst>
          </p:nvPr>
        </p:nvGraphicFramePr>
        <p:xfrm>
          <a:off x="457199" y="813390"/>
          <a:ext cx="11277599" cy="57131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587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0E3761A-C6F0-4C86-9E0B-82B2439D8A88}"/>
              </a:ext>
            </a:extLst>
          </p:cNvPr>
          <p:cNvSpPr>
            <a:spLocks noGrp="1"/>
          </p:cNvSpPr>
          <p:nvPr>
            <p:ph type="title"/>
          </p:nvPr>
        </p:nvSpPr>
        <p:spPr/>
        <p:txBody>
          <a:bodyPr/>
          <a:lstStyle/>
          <a:p>
            <a:pPr algn="ctr"/>
            <a:r>
              <a:rPr lang="en-US" dirty="0">
                <a:solidFill>
                  <a:schemeClr val="accent2"/>
                </a:solidFill>
              </a:rPr>
              <a:t>RTOS vs. GPOS Summary</a:t>
            </a:r>
          </a:p>
        </p:txBody>
      </p:sp>
      <p:sp>
        <p:nvSpPr>
          <p:cNvPr id="2" name="Text Placeholder 1">
            <a:extLst>
              <a:ext uri="{FF2B5EF4-FFF2-40B4-BE49-F238E27FC236}">
                <a16:creationId xmlns:a16="http://schemas.microsoft.com/office/drawing/2014/main" id="{19B12E1A-282F-4F97-A7B3-0523715E7552}"/>
              </a:ext>
            </a:extLst>
          </p:cNvPr>
          <p:cNvSpPr>
            <a:spLocks noGrp="1"/>
          </p:cNvSpPr>
          <p:nvPr>
            <p:ph type="body" sz="quarter" idx="10"/>
          </p:nvPr>
        </p:nvSpPr>
        <p:spPr>
          <a:xfrm>
            <a:off x="269303" y="1497330"/>
            <a:ext cx="11655078" cy="5068070"/>
          </a:xfrm>
        </p:spPr>
        <p:txBody>
          <a:bodyPr/>
          <a:lstStyle/>
          <a:p>
            <a:pPr marL="342900" indent="-342900">
              <a:buFont typeface="Arial" panose="020B0604020202020204" pitchFamily="34" charset="0"/>
              <a:buChar char="•"/>
            </a:pPr>
            <a:r>
              <a:rPr lang="en-US" sz="2800" dirty="0">
                <a:solidFill>
                  <a:schemeClr val="tx1"/>
                </a:solidFill>
              </a:rPr>
              <a:t>Recommended memory requirements for typical Linux distributions is 2GB+ (some custom distributions require as little as 1MB).  RTOS 2KB</a:t>
            </a:r>
          </a:p>
          <a:p>
            <a:pPr marL="342900" indent="-342900">
              <a:buFont typeface="Arial" panose="020B0604020202020204" pitchFamily="34" charset="0"/>
              <a:buChar char="•"/>
            </a:pPr>
            <a:r>
              <a:rPr lang="en-US" sz="2800" dirty="0">
                <a:solidFill>
                  <a:schemeClr val="tx1"/>
                </a:solidFill>
              </a:rPr>
              <a:t>Linux/Windows typically need processors running at 1GHz+(some as low at 500MHz). RTOS can run on 32MHz processors</a:t>
            </a:r>
          </a:p>
          <a:p>
            <a:pPr marL="342900" indent="-342900">
              <a:buFont typeface="Arial" panose="020B0604020202020204" pitchFamily="34" charset="0"/>
              <a:buChar char="•"/>
            </a:pPr>
            <a:r>
              <a:rPr lang="en-US" sz="2800" dirty="0">
                <a:solidFill>
                  <a:schemeClr val="tx1"/>
                </a:solidFill>
              </a:rPr>
              <a:t>Linux/Windows require MMU -- RTOS does not require an MMU</a:t>
            </a:r>
          </a:p>
          <a:p>
            <a:pPr marL="342900" indent="-342900">
              <a:buFont typeface="Arial" panose="020B0604020202020204" pitchFamily="34" charset="0"/>
              <a:buChar char="•"/>
            </a:pPr>
            <a:r>
              <a:rPr lang="en-US" sz="2800" dirty="0">
                <a:solidFill>
                  <a:schemeClr val="tx1"/>
                </a:solidFill>
              </a:rPr>
              <a:t>Linux/Windows typically run on 32-bit and 64-bit processors. RTOS  runs on 16-bit, 32-bit, and 64-bit processors--32-bit being the most common</a:t>
            </a:r>
          </a:p>
          <a:p>
            <a:endParaRPr lang="en-US" dirty="0"/>
          </a:p>
        </p:txBody>
      </p:sp>
    </p:spTree>
    <p:extLst>
      <p:ext uri="{BB962C8B-B14F-4D97-AF65-F5344CB8AC3E}">
        <p14:creationId xmlns:p14="http://schemas.microsoft.com/office/powerpoint/2010/main" val="8899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545243"/>
            <a:ext cx="10058400" cy="2356104"/>
          </a:xfrm>
          <a:prstGeom prst="rect">
            <a:avLst/>
          </a:prstGeom>
        </p:spPr>
      </p:pic>
      <p:sp>
        <p:nvSpPr>
          <p:cNvPr id="8" name="TextBox 7"/>
          <p:cNvSpPr txBox="1"/>
          <p:nvPr/>
        </p:nvSpPr>
        <p:spPr>
          <a:xfrm>
            <a:off x="1558304" y="2802767"/>
            <a:ext cx="9408345" cy="1446550"/>
          </a:xfrm>
          <a:prstGeom prst="rect">
            <a:avLst/>
          </a:prstGeom>
          <a:noFill/>
        </p:spPr>
        <p:txBody>
          <a:bodyPr wrap="none" rtlCol="0">
            <a:spAutoFit/>
          </a:bodyPr>
          <a:lstStyle/>
          <a:p>
            <a:r>
              <a:rPr lang="en-US" sz="8800" b="1" dirty="0">
                <a:solidFill>
                  <a:schemeClr val="accent4">
                    <a:lumMod val="60000"/>
                    <a:lumOff val="40000"/>
                  </a:schemeClr>
                </a:solidFill>
              </a:rPr>
              <a:t>6.2 BILLION </a:t>
            </a:r>
            <a:r>
              <a:rPr lang="en-US" sz="8800" b="1" dirty="0">
                <a:solidFill>
                  <a:schemeClr val="bg1"/>
                </a:solidFill>
              </a:rPr>
              <a:t>THINGS</a:t>
            </a:r>
          </a:p>
        </p:txBody>
      </p:sp>
      <p:sp>
        <p:nvSpPr>
          <p:cNvPr id="9" name="Rectangle 8"/>
          <p:cNvSpPr/>
          <p:nvPr/>
        </p:nvSpPr>
        <p:spPr>
          <a:xfrm>
            <a:off x="2267712" y="4645152"/>
            <a:ext cx="7743805" cy="2212848"/>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513437" y="5307119"/>
            <a:ext cx="7498080" cy="1672253"/>
          </a:xfrm>
          <a:prstGeom prst="rect">
            <a:avLst/>
          </a:prstGeom>
          <a:noFill/>
        </p:spPr>
        <p:txBody>
          <a:bodyPr wrap="square" rtlCol="0">
            <a:spAutoFit/>
          </a:bodyPr>
          <a:lstStyle/>
          <a:p>
            <a:r>
              <a:rPr lang="en-US" sz="2800" b="1" baseline="30000" dirty="0">
                <a:solidFill>
                  <a:schemeClr val="bg1"/>
                </a:solidFill>
              </a:rPr>
              <a:t>“We have followed the growth trajectory of </a:t>
            </a:r>
            <a:r>
              <a:rPr lang="en-US" sz="2800" b="1" baseline="30000" dirty="0" err="1">
                <a:solidFill>
                  <a:schemeClr val="bg1"/>
                </a:solidFill>
              </a:rPr>
              <a:t>ThreadX</a:t>
            </a:r>
            <a:r>
              <a:rPr lang="en-US" sz="2800" b="1" baseline="30000" dirty="0">
                <a:solidFill>
                  <a:schemeClr val="bg1"/>
                </a:solidFill>
              </a:rPr>
              <a:t> in the wireless and </a:t>
            </a:r>
            <a:r>
              <a:rPr lang="en-US" sz="2800" b="1" baseline="30000" dirty="0" err="1">
                <a:solidFill>
                  <a:schemeClr val="bg1"/>
                </a:solidFill>
              </a:rPr>
              <a:t>IoT</a:t>
            </a:r>
            <a:r>
              <a:rPr lang="en-US" sz="2800" b="1" baseline="30000" dirty="0">
                <a:solidFill>
                  <a:schemeClr val="bg1"/>
                </a:solidFill>
              </a:rPr>
              <a:t> markets since the company’s founding, and are increasingly impressed by the widespread industry adoption of </a:t>
            </a:r>
            <a:r>
              <a:rPr lang="en-US" sz="2800" b="1" baseline="30000" dirty="0" err="1">
                <a:solidFill>
                  <a:schemeClr val="bg1"/>
                </a:solidFill>
              </a:rPr>
              <a:t>ThreadX</a:t>
            </a:r>
            <a:r>
              <a:rPr lang="en-US" sz="2800" b="1" baseline="30000" dirty="0">
                <a:solidFill>
                  <a:schemeClr val="bg1"/>
                </a:solidFill>
              </a:rPr>
              <a:t>,” said Chris Rommel, Executive Vice President, VDC Research. </a:t>
            </a:r>
          </a:p>
          <a:p>
            <a:endParaRPr lang="en-US" sz="2800" dirty="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30898" b="32151"/>
          <a:stretch/>
        </p:blipFill>
        <p:spPr>
          <a:xfrm>
            <a:off x="5146654" y="4361368"/>
            <a:ext cx="1985919" cy="733816"/>
          </a:xfrm>
          <a:prstGeom prst="rect">
            <a:avLst/>
          </a:prstGeom>
        </p:spPr>
      </p:pic>
      <p:sp>
        <p:nvSpPr>
          <p:cNvPr id="7" name="TextBox 6">
            <a:extLst>
              <a:ext uri="{FF2B5EF4-FFF2-40B4-BE49-F238E27FC236}">
                <a16:creationId xmlns:a16="http://schemas.microsoft.com/office/drawing/2014/main" id="{80D32FA9-0D73-40C8-B4F1-EE3E74E746C6}"/>
              </a:ext>
            </a:extLst>
          </p:cNvPr>
          <p:cNvSpPr txBox="1"/>
          <p:nvPr/>
        </p:nvSpPr>
        <p:spPr>
          <a:xfrm>
            <a:off x="0" y="354870"/>
            <a:ext cx="12192000" cy="830997"/>
          </a:xfrm>
          <a:prstGeom prst="rect">
            <a:avLst/>
          </a:prstGeom>
          <a:noFill/>
        </p:spPr>
        <p:txBody>
          <a:bodyPr wrap="square" rtlCol="0">
            <a:spAutoFit/>
          </a:bodyPr>
          <a:lstStyle/>
          <a:p>
            <a:pPr algn="ctr"/>
            <a:r>
              <a:rPr lang="en-US" sz="4800" dirty="0">
                <a:solidFill>
                  <a:schemeClr val="accent1"/>
                </a:solidFill>
              </a:rPr>
              <a:t>Azure RTOS </a:t>
            </a:r>
            <a:r>
              <a:rPr lang="en-US" sz="4800" dirty="0" err="1">
                <a:solidFill>
                  <a:schemeClr val="accent1"/>
                </a:solidFill>
              </a:rPr>
              <a:t>ThreadX</a:t>
            </a:r>
            <a:endParaRPr lang="en-US" sz="4800" dirty="0">
              <a:solidFill>
                <a:schemeClr val="accent1"/>
              </a:solidFill>
            </a:endParaRPr>
          </a:p>
        </p:txBody>
      </p:sp>
    </p:spTree>
    <p:extLst>
      <p:ext uri="{BB962C8B-B14F-4D97-AF65-F5344CB8AC3E}">
        <p14:creationId xmlns:p14="http://schemas.microsoft.com/office/powerpoint/2010/main" val="25641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85E858-5534-41C6-8258-CE2A7CA07D8F}"/>
              </a:ext>
            </a:extLst>
          </p:cNvPr>
          <p:cNvPicPr>
            <a:picLocks noChangeAspect="1"/>
          </p:cNvPicPr>
          <p:nvPr/>
        </p:nvPicPr>
        <p:blipFill>
          <a:blip r:embed="rId3"/>
          <a:stretch>
            <a:fillRect/>
          </a:stretch>
        </p:blipFill>
        <p:spPr>
          <a:xfrm>
            <a:off x="734007" y="1125652"/>
            <a:ext cx="1657350" cy="2645569"/>
          </a:xfrm>
          <a:prstGeom prst="rect">
            <a:avLst/>
          </a:prstGeom>
        </p:spPr>
      </p:pic>
      <p:pic>
        <p:nvPicPr>
          <p:cNvPr id="6" name="Picture 5">
            <a:extLst>
              <a:ext uri="{FF2B5EF4-FFF2-40B4-BE49-F238E27FC236}">
                <a16:creationId xmlns:a16="http://schemas.microsoft.com/office/drawing/2014/main" id="{097FEA77-EF87-492C-8077-BB9FF9D0B4D7}"/>
              </a:ext>
            </a:extLst>
          </p:cNvPr>
          <p:cNvPicPr>
            <a:picLocks noChangeAspect="1"/>
          </p:cNvPicPr>
          <p:nvPr/>
        </p:nvPicPr>
        <p:blipFill>
          <a:blip r:embed="rId4"/>
          <a:stretch>
            <a:fillRect/>
          </a:stretch>
        </p:blipFill>
        <p:spPr>
          <a:xfrm>
            <a:off x="3017396" y="2778919"/>
            <a:ext cx="1652588" cy="3200400"/>
          </a:xfrm>
          <a:prstGeom prst="rect">
            <a:avLst/>
          </a:prstGeom>
        </p:spPr>
      </p:pic>
      <p:pic>
        <p:nvPicPr>
          <p:cNvPr id="7" name="Picture 6">
            <a:extLst>
              <a:ext uri="{FF2B5EF4-FFF2-40B4-BE49-F238E27FC236}">
                <a16:creationId xmlns:a16="http://schemas.microsoft.com/office/drawing/2014/main" id="{FEA3ECD4-1E23-4A14-A023-A4B41BF5A3CB}"/>
              </a:ext>
            </a:extLst>
          </p:cNvPr>
          <p:cNvPicPr>
            <a:picLocks noChangeAspect="1"/>
          </p:cNvPicPr>
          <p:nvPr/>
        </p:nvPicPr>
        <p:blipFill>
          <a:blip r:embed="rId5"/>
          <a:stretch>
            <a:fillRect/>
          </a:stretch>
        </p:blipFill>
        <p:spPr>
          <a:xfrm>
            <a:off x="5268515" y="422671"/>
            <a:ext cx="1654969" cy="3595688"/>
          </a:xfrm>
          <a:prstGeom prst="rect">
            <a:avLst/>
          </a:prstGeom>
        </p:spPr>
      </p:pic>
      <p:pic>
        <p:nvPicPr>
          <p:cNvPr id="15" name="Picture 14">
            <a:extLst>
              <a:ext uri="{FF2B5EF4-FFF2-40B4-BE49-F238E27FC236}">
                <a16:creationId xmlns:a16="http://schemas.microsoft.com/office/drawing/2014/main" id="{7B26A665-46A7-4BB8-AF52-D0BEF202F86F}"/>
              </a:ext>
            </a:extLst>
          </p:cNvPr>
          <p:cNvPicPr>
            <a:picLocks noChangeAspect="1"/>
          </p:cNvPicPr>
          <p:nvPr/>
        </p:nvPicPr>
        <p:blipFill>
          <a:blip r:embed="rId6"/>
          <a:stretch>
            <a:fillRect/>
          </a:stretch>
        </p:blipFill>
        <p:spPr>
          <a:xfrm>
            <a:off x="7565600" y="3429000"/>
            <a:ext cx="1650206" cy="2693194"/>
          </a:xfrm>
          <a:prstGeom prst="rect">
            <a:avLst/>
          </a:prstGeom>
        </p:spPr>
      </p:pic>
      <p:pic>
        <p:nvPicPr>
          <p:cNvPr id="16" name="Picture 15">
            <a:extLst>
              <a:ext uri="{FF2B5EF4-FFF2-40B4-BE49-F238E27FC236}">
                <a16:creationId xmlns:a16="http://schemas.microsoft.com/office/drawing/2014/main" id="{FD705856-4DD3-46F5-9347-A269B42F2AA2}"/>
              </a:ext>
            </a:extLst>
          </p:cNvPr>
          <p:cNvPicPr>
            <a:picLocks noChangeAspect="1"/>
          </p:cNvPicPr>
          <p:nvPr/>
        </p:nvPicPr>
        <p:blipFill>
          <a:blip r:embed="rId7"/>
          <a:stretch>
            <a:fillRect/>
          </a:stretch>
        </p:blipFill>
        <p:spPr>
          <a:xfrm>
            <a:off x="9906821" y="897731"/>
            <a:ext cx="1643063" cy="3133725"/>
          </a:xfrm>
          <a:prstGeom prst="rect">
            <a:avLst/>
          </a:prstGeom>
        </p:spPr>
      </p:pic>
      <p:pic>
        <p:nvPicPr>
          <p:cNvPr id="17" name="Picture 16">
            <a:extLst>
              <a:ext uri="{FF2B5EF4-FFF2-40B4-BE49-F238E27FC236}">
                <a16:creationId xmlns:a16="http://schemas.microsoft.com/office/drawing/2014/main" id="{BC369451-0D75-47B1-B85D-290A21AC7988}"/>
              </a:ext>
            </a:extLst>
          </p:cNvPr>
          <p:cNvPicPr>
            <a:picLocks noChangeAspect="1"/>
          </p:cNvPicPr>
          <p:nvPr/>
        </p:nvPicPr>
        <p:blipFill>
          <a:blip r:embed="rId8"/>
          <a:stretch>
            <a:fillRect/>
          </a:stretch>
        </p:blipFill>
        <p:spPr>
          <a:xfrm rot="5400000">
            <a:off x="5244225" y="4687038"/>
            <a:ext cx="1651635" cy="1557338"/>
          </a:xfrm>
          <a:prstGeom prst="rect">
            <a:avLst/>
          </a:prstGeom>
        </p:spPr>
      </p:pic>
      <p:pic>
        <p:nvPicPr>
          <p:cNvPr id="1026" name="Picture 2" descr="Image result for fitbit images transparent background">
            <a:extLst>
              <a:ext uri="{FF2B5EF4-FFF2-40B4-BE49-F238E27FC236}">
                <a16:creationId xmlns:a16="http://schemas.microsoft.com/office/drawing/2014/main" id="{573BDA6F-6C51-494B-B9FA-1F245AAC11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1111" y="740569"/>
            <a:ext cx="1304925" cy="15621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 up of a camera&#10;&#10;Description automatically generated">
            <a:extLst>
              <a:ext uri="{FF2B5EF4-FFF2-40B4-BE49-F238E27FC236}">
                <a16:creationId xmlns:a16="http://schemas.microsoft.com/office/drawing/2014/main" id="{4E4B6DC8-33F1-4E7E-99C7-C50ABD1964AF}"/>
              </a:ext>
            </a:extLst>
          </p:cNvPr>
          <p:cNvPicPr>
            <a:picLocks noChangeAspect="1"/>
          </p:cNvPicPr>
          <p:nvPr/>
        </p:nvPicPr>
        <p:blipFill>
          <a:blip r:embed="rId10"/>
          <a:stretch>
            <a:fillRect/>
          </a:stretch>
        </p:blipFill>
        <p:spPr>
          <a:xfrm>
            <a:off x="7550205" y="850108"/>
            <a:ext cx="1714500" cy="2032000"/>
          </a:xfrm>
          <a:prstGeom prst="rect">
            <a:avLst/>
          </a:prstGeom>
        </p:spPr>
      </p:pic>
      <p:pic>
        <p:nvPicPr>
          <p:cNvPr id="23" name="Picture 22" descr="A close up of a road&#10;&#10;Description automatically generated">
            <a:extLst>
              <a:ext uri="{FF2B5EF4-FFF2-40B4-BE49-F238E27FC236}">
                <a16:creationId xmlns:a16="http://schemas.microsoft.com/office/drawing/2014/main" id="{BDC73A98-F58F-4F0F-9782-F52B6D20B0D0}"/>
              </a:ext>
            </a:extLst>
          </p:cNvPr>
          <p:cNvPicPr>
            <a:picLocks noChangeAspect="1"/>
          </p:cNvPicPr>
          <p:nvPr/>
        </p:nvPicPr>
        <p:blipFill>
          <a:blip r:embed="rId11"/>
          <a:stretch>
            <a:fillRect/>
          </a:stretch>
        </p:blipFill>
        <p:spPr>
          <a:xfrm>
            <a:off x="9623120" y="4708802"/>
            <a:ext cx="2438400" cy="1371600"/>
          </a:xfrm>
          <a:prstGeom prst="rect">
            <a:avLst/>
          </a:prstGeom>
        </p:spPr>
      </p:pic>
      <p:pic>
        <p:nvPicPr>
          <p:cNvPr id="24" name="Picture 23">
            <a:extLst>
              <a:ext uri="{FF2B5EF4-FFF2-40B4-BE49-F238E27FC236}">
                <a16:creationId xmlns:a16="http://schemas.microsoft.com/office/drawing/2014/main" id="{AE7EE680-0E53-4E70-9A05-A176388CC31A}"/>
              </a:ext>
            </a:extLst>
          </p:cNvPr>
          <p:cNvPicPr>
            <a:picLocks noChangeAspect="1"/>
          </p:cNvPicPr>
          <p:nvPr/>
        </p:nvPicPr>
        <p:blipFill>
          <a:blip r:embed="rId12"/>
          <a:stretch>
            <a:fillRect/>
          </a:stretch>
        </p:blipFill>
        <p:spPr>
          <a:xfrm>
            <a:off x="734007" y="4180646"/>
            <a:ext cx="1650206" cy="2178844"/>
          </a:xfrm>
          <a:prstGeom prst="rect">
            <a:avLst/>
          </a:prstGeom>
        </p:spPr>
      </p:pic>
    </p:spTree>
    <p:extLst>
      <p:ext uri="{BB962C8B-B14F-4D97-AF65-F5344CB8AC3E}">
        <p14:creationId xmlns:p14="http://schemas.microsoft.com/office/powerpoint/2010/main" val="408055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524364D2-7B7A-42EF-975A-08F5357C2DA2}"/>
              </a:ext>
            </a:extLst>
          </p:cNvPr>
          <p:cNvPicPr>
            <a:picLocks noChangeAspect="1"/>
          </p:cNvPicPr>
          <p:nvPr/>
        </p:nvPicPr>
        <p:blipFill>
          <a:blip r:embed="rId3">
            <a:alphaModFix amt="56000"/>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V="1">
            <a:off x="595900" y="-78999"/>
            <a:ext cx="10598727" cy="6444774"/>
          </a:xfrm>
          <a:prstGeom prst="rect">
            <a:avLst/>
          </a:prstGeom>
          <a:ln>
            <a:noFill/>
          </a:ln>
          <a:effectLst/>
        </p:spPr>
      </p:pic>
      <p:grpSp>
        <p:nvGrpSpPr>
          <p:cNvPr id="13" name="Group 12">
            <a:extLst>
              <a:ext uri="{FF2B5EF4-FFF2-40B4-BE49-F238E27FC236}">
                <a16:creationId xmlns:a16="http://schemas.microsoft.com/office/drawing/2014/main" id="{2CF820E2-93E3-4C53-A140-F8C57A4C1AF1}"/>
              </a:ext>
            </a:extLst>
          </p:cNvPr>
          <p:cNvGrpSpPr/>
          <p:nvPr/>
        </p:nvGrpSpPr>
        <p:grpSpPr>
          <a:xfrm>
            <a:off x="2077313" y="1221077"/>
            <a:ext cx="7752318" cy="3024552"/>
            <a:chOff x="2077313" y="1221077"/>
            <a:chExt cx="7752318" cy="3024552"/>
          </a:xfrm>
        </p:grpSpPr>
        <p:grpSp>
          <p:nvGrpSpPr>
            <p:cNvPr id="14" name="Group 13">
              <a:extLst>
                <a:ext uri="{FF2B5EF4-FFF2-40B4-BE49-F238E27FC236}">
                  <a16:creationId xmlns:a16="http://schemas.microsoft.com/office/drawing/2014/main" id="{567E9813-1037-4F15-AB7E-2494D00BF8F0}"/>
                </a:ext>
              </a:extLst>
            </p:cNvPr>
            <p:cNvGrpSpPr/>
            <p:nvPr/>
          </p:nvGrpSpPr>
          <p:grpSpPr>
            <a:xfrm>
              <a:off x="2077313" y="1631871"/>
              <a:ext cx="7752318" cy="2613758"/>
              <a:chOff x="2077313" y="1631871"/>
              <a:chExt cx="7752318" cy="2613758"/>
            </a:xfrm>
          </p:grpSpPr>
          <p:grpSp>
            <p:nvGrpSpPr>
              <p:cNvPr id="25" name="Group 24">
                <a:extLst>
                  <a:ext uri="{FF2B5EF4-FFF2-40B4-BE49-F238E27FC236}">
                    <a16:creationId xmlns:a16="http://schemas.microsoft.com/office/drawing/2014/main" id="{085714A9-439F-4738-808D-3A64B0E3F68B}"/>
                  </a:ext>
                </a:extLst>
              </p:cNvPr>
              <p:cNvGrpSpPr/>
              <p:nvPr/>
            </p:nvGrpSpPr>
            <p:grpSpPr>
              <a:xfrm>
                <a:off x="2077313" y="1642089"/>
                <a:ext cx="1188146" cy="968273"/>
                <a:chOff x="2077161" y="1604621"/>
                <a:chExt cx="1188146" cy="968273"/>
              </a:xfrm>
            </p:grpSpPr>
            <p:sp>
              <p:nvSpPr>
                <p:cNvPr id="35" name="TextBox 34">
                  <a:extLst>
                    <a:ext uri="{FF2B5EF4-FFF2-40B4-BE49-F238E27FC236}">
                      <a16:creationId xmlns:a16="http://schemas.microsoft.com/office/drawing/2014/main" id="{16AECFC6-2129-4124-8D0C-06DE9EBFC508}"/>
                    </a:ext>
                  </a:extLst>
                </p:cNvPr>
                <p:cNvSpPr txBox="1"/>
                <p:nvPr/>
              </p:nvSpPr>
              <p:spPr>
                <a:xfrm>
                  <a:off x="2200592" y="1604621"/>
                  <a:ext cx="1064715"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1990</a:t>
                  </a:r>
                </a:p>
              </p:txBody>
            </p:sp>
            <p:sp>
              <p:nvSpPr>
                <p:cNvPr id="36" name="TextBox 35">
                  <a:extLst>
                    <a:ext uri="{FF2B5EF4-FFF2-40B4-BE49-F238E27FC236}">
                      <a16:creationId xmlns:a16="http://schemas.microsoft.com/office/drawing/2014/main" id="{89B7FCE3-FB8A-41E3-B549-2783271E5D93}"/>
                    </a:ext>
                  </a:extLst>
                </p:cNvPr>
                <p:cNvSpPr txBox="1"/>
                <p:nvPr/>
              </p:nvSpPr>
              <p:spPr>
                <a:xfrm>
                  <a:off x="2077161" y="2172784"/>
                  <a:ext cx="113524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 </a:t>
                  </a:r>
                  <a:r>
                    <a:rPr kumimoji="0" lang="en-US" sz="2000" b="1"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Nucleus</a:t>
                  </a:r>
                </a:p>
              </p:txBody>
            </p:sp>
          </p:grpSp>
          <p:grpSp>
            <p:nvGrpSpPr>
              <p:cNvPr id="26" name="Group 25">
                <a:extLst>
                  <a:ext uri="{FF2B5EF4-FFF2-40B4-BE49-F238E27FC236}">
                    <a16:creationId xmlns:a16="http://schemas.microsoft.com/office/drawing/2014/main" id="{56F81EDA-B0A8-4F42-84D9-9F31B9E39354}"/>
                  </a:ext>
                </a:extLst>
              </p:cNvPr>
              <p:cNvGrpSpPr/>
              <p:nvPr/>
            </p:nvGrpSpPr>
            <p:grpSpPr>
              <a:xfrm>
                <a:off x="4911226" y="1638125"/>
                <a:ext cx="1694246" cy="977060"/>
                <a:chOff x="4911226" y="1594580"/>
                <a:chExt cx="1694246" cy="977060"/>
              </a:xfrm>
            </p:grpSpPr>
            <p:sp>
              <p:nvSpPr>
                <p:cNvPr id="33" name="TextBox 32">
                  <a:extLst>
                    <a:ext uri="{FF2B5EF4-FFF2-40B4-BE49-F238E27FC236}">
                      <a16:creationId xmlns:a16="http://schemas.microsoft.com/office/drawing/2014/main" id="{06C65C24-7041-444E-A3AC-2BD6F4CA50E5}"/>
                    </a:ext>
                  </a:extLst>
                </p:cNvPr>
                <p:cNvSpPr txBox="1"/>
                <p:nvPr/>
              </p:nvSpPr>
              <p:spPr>
                <a:xfrm>
                  <a:off x="5173331" y="1594580"/>
                  <a:ext cx="1064715"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1993</a:t>
                  </a:r>
                </a:p>
              </p:txBody>
            </p:sp>
            <p:sp>
              <p:nvSpPr>
                <p:cNvPr id="34" name="TextBox 33">
                  <a:extLst>
                    <a:ext uri="{FF2B5EF4-FFF2-40B4-BE49-F238E27FC236}">
                      <a16:creationId xmlns:a16="http://schemas.microsoft.com/office/drawing/2014/main" id="{3FBBE114-C172-406C-8501-14CB74ED69F1}"/>
                    </a:ext>
                  </a:extLst>
                </p:cNvPr>
                <p:cNvSpPr txBox="1"/>
                <p:nvPr/>
              </p:nvSpPr>
              <p:spPr>
                <a:xfrm>
                  <a:off x="4911226" y="2171530"/>
                  <a:ext cx="1694246" cy="4001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Nucleus PLUS</a:t>
                  </a:r>
                </a:p>
              </p:txBody>
            </p:sp>
          </p:grpSp>
          <p:grpSp>
            <p:nvGrpSpPr>
              <p:cNvPr id="27" name="Group 26">
                <a:extLst>
                  <a:ext uri="{FF2B5EF4-FFF2-40B4-BE49-F238E27FC236}">
                    <a16:creationId xmlns:a16="http://schemas.microsoft.com/office/drawing/2014/main" id="{C5C570FE-9651-46DB-848D-93D03F6A3DEC}"/>
                  </a:ext>
                </a:extLst>
              </p:cNvPr>
              <p:cNvGrpSpPr/>
              <p:nvPr/>
            </p:nvGrpSpPr>
            <p:grpSpPr>
              <a:xfrm>
                <a:off x="8366641" y="1631871"/>
                <a:ext cx="1095172" cy="1029317"/>
                <a:chOff x="8366641" y="1593491"/>
                <a:chExt cx="1095172" cy="1029317"/>
              </a:xfrm>
            </p:grpSpPr>
            <p:sp>
              <p:nvSpPr>
                <p:cNvPr id="31" name="TextBox 30">
                  <a:extLst>
                    <a:ext uri="{FF2B5EF4-FFF2-40B4-BE49-F238E27FC236}">
                      <a16:creationId xmlns:a16="http://schemas.microsoft.com/office/drawing/2014/main" id="{00A8C73E-A239-4F02-80C3-7A33C1D791C7}"/>
                    </a:ext>
                  </a:extLst>
                </p:cNvPr>
                <p:cNvSpPr txBox="1"/>
                <p:nvPr/>
              </p:nvSpPr>
              <p:spPr>
                <a:xfrm>
                  <a:off x="8366641" y="1593491"/>
                  <a:ext cx="1095172"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1999</a:t>
                  </a:r>
                </a:p>
              </p:txBody>
            </p:sp>
            <p:sp>
              <p:nvSpPr>
                <p:cNvPr id="32" name="TextBox 31">
                  <a:extLst>
                    <a:ext uri="{FF2B5EF4-FFF2-40B4-BE49-F238E27FC236}">
                      <a16:creationId xmlns:a16="http://schemas.microsoft.com/office/drawing/2014/main" id="{AC042990-42A4-4F69-BFB1-6F21DB37E6D1}"/>
                    </a:ext>
                  </a:extLst>
                </p:cNvPr>
                <p:cNvSpPr txBox="1"/>
                <p:nvPr/>
              </p:nvSpPr>
              <p:spPr>
                <a:xfrm>
                  <a:off x="8530436" y="2222698"/>
                  <a:ext cx="76758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FILEX</a:t>
                  </a:r>
                </a:p>
              </p:txBody>
            </p:sp>
          </p:grpSp>
          <p:sp>
            <p:nvSpPr>
              <p:cNvPr id="30" name="TextBox 29">
                <a:extLst>
                  <a:ext uri="{FF2B5EF4-FFF2-40B4-BE49-F238E27FC236}">
                    <a16:creationId xmlns:a16="http://schemas.microsoft.com/office/drawing/2014/main" id="{FBB6D9EE-E30C-4ACD-BFB9-95258E0835D3}"/>
                  </a:ext>
                </a:extLst>
              </p:cNvPr>
              <p:cNvSpPr txBox="1"/>
              <p:nvPr/>
            </p:nvSpPr>
            <p:spPr>
              <a:xfrm>
                <a:off x="9047301" y="3845517"/>
                <a:ext cx="782330" cy="40011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NETX</a:t>
                </a:r>
              </a:p>
            </p:txBody>
          </p:sp>
        </p:grpSp>
        <p:sp>
          <p:nvSpPr>
            <p:cNvPr id="18" name="Oval 17">
              <a:extLst>
                <a:ext uri="{FF2B5EF4-FFF2-40B4-BE49-F238E27FC236}">
                  <a16:creationId xmlns:a16="http://schemas.microsoft.com/office/drawing/2014/main" id="{3FE2F4F9-DD8F-44C8-AA3F-2998389A716B}"/>
                </a:ext>
              </a:extLst>
            </p:cNvPr>
            <p:cNvSpPr/>
            <p:nvPr/>
          </p:nvSpPr>
          <p:spPr bwMode="auto">
            <a:xfrm>
              <a:off x="2647510" y="123312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24DF389-792C-4D79-B5A4-F4C5B10968A4}"/>
                </a:ext>
              </a:extLst>
            </p:cNvPr>
            <p:cNvSpPr/>
            <p:nvPr/>
          </p:nvSpPr>
          <p:spPr bwMode="auto">
            <a:xfrm>
              <a:off x="5641292" y="1221077"/>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62759B91-0391-49C1-991C-2DF135E9AC0E}"/>
                </a:ext>
              </a:extLst>
            </p:cNvPr>
            <p:cNvSpPr/>
            <p:nvPr/>
          </p:nvSpPr>
          <p:spPr bwMode="auto">
            <a:xfrm>
              <a:off x="7451510" y="1231301"/>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4D3E7AC2-51FD-47CB-BC8A-C938FE7D4411}"/>
                </a:ext>
              </a:extLst>
            </p:cNvPr>
            <p:cNvSpPr/>
            <p:nvPr/>
          </p:nvSpPr>
          <p:spPr bwMode="auto">
            <a:xfrm>
              <a:off x="9369886" y="289279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0324B172-E2B1-49B9-8D29-41D560DD6295}"/>
              </a:ext>
            </a:extLst>
          </p:cNvPr>
          <p:cNvGrpSpPr/>
          <p:nvPr/>
        </p:nvGrpSpPr>
        <p:grpSpPr>
          <a:xfrm>
            <a:off x="1765350" y="2876939"/>
            <a:ext cx="7099738" cy="1636315"/>
            <a:chOff x="1765350" y="2876939"/>
            <a:chExt cx="7099738" cy="1636315"/>
          </a:xfrm>
        </p:grpSpPr>
        <p:grpSp>
          <p:nvGrpSpPr>
            <p:cNvPr id="38" name="Group 37">
              <a:extLst>
                <a:ext uri="{FF2B5EF4-FFF2-40B4-BE49-F238E27FC236}">
                  <a16:creationId xmlns:a16="http://schemas.microsoft.com/office/drawing/2014/main" id="{B1F4F844-9B21-4A62-AED4-12AEDC18151C}"/>
                </a:ext>
              </a:extLst>
            </p:cNvPr>
            <p:cNvGrpSpPr/>
            <p:nvPr/>
          </p:nvGrpSpPr>
          <p:grpSpPr>
            <a:xfrm>
              <a:off x="1765350" y="3278520"/>
              <a:ext cx="7099738" cy="1234734"/>
              <a:chOff x="1765350" y="3322065"/>
              <a:chExt cx="7099738" cy="1234734"/>
            </a:xfrm>
          </p:grpSpPr>
          <p:grpSp>
            <p:nvGrpSpPr>
              <p:cNvPr id="43" name="Group 42">
                <a:extLst>
                  <a:ext uri="{FF2B5EF4-FFF2-40B4-BE49-F238E27FC236}">
                    <a16:creationId xmlns:a16="http://schemas.microsoft.com/office/drawing/2014/main" id="{D4433F64-F54A-4FBB-9B1E-1E481F9BEF5E}"/>
                  </a:ext>
                </a:extLst>
              </p:cNvPr>
              <p:cNvGrpSpPr/>
              <p:nvPr/>
            </p:nvGrpSpPr>
            <p:grpSpPr>
              <a:xfrm>
                <a:off x="4946142" y="3353369"/>
                <a:ext cx="1394677" cy="915833"/>
                <a:chOff x="4874431" y="3310516"/>
                <a:chExt cx="1394677" cy="915833"/>
              </a:xfrm>
            </p:grpSpPr>
            <p:sp>
              <p:nvSpPr>
                <p:cNvPr id="53" name="TextBox 52">
                  <a:extLst>
                    <a:ext uri="{FF2B5EF4-FFF2-40B4-BE49-F238E27FC236}">
                      <a16:creationId xmlns:a16="http://schemas.microsoft.com/office/drawing/2014/main" id="{64E26E1E-9C7E-484A-99A1-3E5C22BB74FE}"/>
                    </a:ext>
                  </a:extLst>
                </p:cNvPr>
                <p:cNvSpPr txBox="1"/>
                <p:nvPr/>
              </p:nvSpPr>
              <p:spPr>
                <a:xfrm>
                  <a:off x="5020584" y="3310516"/>
                  <a:ext cx="1124026"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2007</a:t>
                  </a:r>
                </a:p>
              </p:txBody>
            </p:sp>
            <p:sp>
              <p:nvSpPr>
                <p:cNvPr id="54" name="TextBox 53">
                  <a:extLst>
                    <a:ext uri="{FF2B5EF4-FFF2-40B4-BE49-F238E27FC236}">
                      <a16:creationId xmlns:a16="http://schemas.microsoft.com/office/drawing/2014/main" id="{984B1E24-2292-4817-997F-389CE2D7CCD1}"/>
                    </a:ext>
                  </a:extLst>
                </p:cNvPr>
                <p:cNvSpPr txBox="1"/>
                <p:nvPr/>
              </p:nvSpPr>
              <p:spPr>
                <a:xfrm>
                  <a:off x="4874431" y="3826239"/>
                  <a:ext cx="139467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NETX DUO</a:t>
                  </a:r>
                </a:p>
              </p:txBody>
            </p:sp>
          </p:grpSp>
          <p:grpSp>
            <p:nvGrpSpPr>
              <p:cNvPr id="44" name="Group 43">
                <a:extLst>
                  <a:ext uri="{FF2B5EF4-FFF2-40B4-BE49-F238E27FC236}">
                    <a16:creationId xmlns:a16="http://schemas.microsoft.com/office/drawing/2014/main" id="{D0204B25-1E9D-4AF2-A0A0-F5B7DE00A1F8}"/>
                  </a:ext>
                </a:extLst>
              </p:cNvPr>
              <p:cNvGrpSpPr/>
              <p:nvPr/>
            </p:nvGrpSpPr>
            <p:grpSpPr>
              <a:xfrm>
                <a:off x="3607212" y="3322065"/>
                <a:ext cx="1133644" cy="939619"/>
                <a:chOff x="3427973" y="3269943"/>
                <a:chExt cx="1133644" cy="939619"/>
              </a:xfrm>
            </p:grpSpPr>
            <p:sp>
              <p:nvSpPr>
                <p:cNvPr id="51" name="TextBox 50">
                  <a:extLst>
                    <a:ext uri="{FF2B5EF4-FFF2-40B4-BE49-F238E27FC236}">
                      <a16:creationId xmlns:a16="http://schemas.microsoft.com/office/drawing/2014/main" id="{E992BECE-AB4E-4AC1-93F8-493926DA9FFA}"/>
                    </a:ext>
                  </a:extLst>
                </p:cNvPr>
                <p:cNvSpPr txBox="1"/>
                <p:nvPr/>
              </p:nvSpPr>
              <p:spPr>
                <a:xfrm>
                  <a:off x="3427973" y="3269943"/>
                  <a:ext cx="1133644"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2008</a:t>
                  </a:r>
                </a:p>
              </p:txBody>
            </p:sp>
            <p:sp>
              <p:nvSpPr>
                <p:cNvPr id="52" name="TextBox 51">
                  <a:extLst>
                    <a:ext uri="{FF2B5EF4-FFF2-40B4-BE49-F238E27FC236}">
                      <a16:creationId xmlns:a16="http://schemas.microsoft.com/office/drawing/2014/main" id="{DFE48AAF-08F0-448D-96D6-A05B5EAA97F9}"/>
                    </a:ext>
                  </a:extLst>
                </p:cNvPr>
                <p:cNvSpPr txBox="1"/>
                <p:nvPr/>
              </p:nvSpPr>
              <p:spPr>
                <a:xfrm>
                  <a:off x="3479131" y="3809452"/>
                  <a:ext cx="106234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TRACEX</a:t>
                  </a:r>
                </a:p>
              </p:txBody>
            </p:sp>
          </p:grpSp>
          <p:grpSp>
            <p:nvGrpSpPr>
              <p:cNvPr id="45" name="Group 44">
                <a:extLst>
                  <a:ext uri="{FF2B5EF4-FFF2-40B4-BE49-F238E27FC236}">
                    <a16:creationId xmlns:a16="http://schemas.microsoft.com/office/drawing/2014/main" id="{48E72B1B-9451-4F20-B264-D9ADC91B3896}"/>
                  </a:ext>
                </a:extLst>
              </p:cNvPr>
              <p:cNvGrpSpPr/>
              <p:nvPr/>
            </p:nvGrpSpPr>
            <p:grpSpPr>
              <a:xfrm>
                <a:off x="1765350" y="3322065"/>
                <a:ext cx="1962432" cy="1234734"/>
                <a:chOff x="1456763" y="3176971"/>
                <a:chExt cx="1962432" cy="1234734"/>
              </a:xfrm>
            </p:grpSpPr>
            <p:sp>
              <p:nvSpPr>
                <p:cNvPr id="49" name="TextBox 48">
                  <a:extLst>
                    <a:ext uri="{FF2B5EF4-FFF2-40B4-BE49-F238E27FC236}">
                      <a16:creationId xmlns:a16="http://schemas.microsoft.com/office/drawing/2014/main" id="{7F190A93-C483-4015-836B-D14E763B4E90}"/>
                    </a:ext>
                  </a:extLst>
                </p:cNvPr>
                <p:cNvSpPr txBox="1"/>
                <p:nvPr/>
              </p:nvSpPr>
              <p:spPr>
                <a:xfrm>
                  <a:off x="1890393" y="3176971"/>
                  <a:ext cx="1095172" cy="630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a:ln>
                        <a:noFill/>
                      </a:ln>
                      <a:solidFill>
                        <a:srgbClr val="0070C0"/>
                      </a:solidFill>
                      <a:effectLst/>
                      <a:uLnTx/>
                      <a:uFillTx/>
                      <a:latin typeface="Segoe UI Semilight" panose="020B0402040204020203" pitchFamily="34" charset="0"/>
                      <a:cs typeface="Segoe UI Semilight" panose="020B0402040204020203" pitchFamily="34" charset="0"/>
                    </a:rPr>
                    <a:t>2014</a:t>
                  </a:r>
                </a:p>
              </p:txBody>
            </p:sp>
            <p:sp>
              <p:nvSpPr>
                <p:cNvPr id="50" name="TextBox 49">
                  <a:extLst>
                    <a:ext uri="{FF2B5EF4-FFF2-40B4-BE49-F238E27FC236}">
                      <a16:creationId xmlns:a16="http://schemas.microsoft.com/office/drawing/2014/main" id="{C1A4E356-D5CE-413C-8B8E-BC4C8E97E69C}"/>
                    </a:ext>
                  </a:extLst>
                </p:cNvPr>
                <p:cNvSpPr txBox="1"/>
                <p:nvPr/>
              </p:nvSpPr>
              <p:spPr>
                <a:xfrm>
                  <a:off x="1456763" y="3729467"/>
                  <a:ext cx="1962432" cy="682238"/>
                </a:xfrm>
                <a:prstGeom prst="rect">
                  <a:avLst/>
                </a:prstGeom>
                <a:noFill/>
              </p:spPr>
              <p:txBody>
                <a:bodyPr wrap="square" rtlCol="0">
                  <a:spAutoFit/>
                </a:bodyPr>
                <a:lstStyle/>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Segoe UI Semilight" panose="020B0402040204020203" pitchFamily="34" charset="0"/>
                      <a:cs typeface="Segoe UI Semilight" panose="020B0402040204020203" pitchFamily="34" charset="0"/>
                    </a:rPr>
                    <a:t>GUIX/GUIX Studio</a:t>
                  </a:r>
                </a:p>
              </p:txBody>
            </p:sp>
          </p:grpSp>
          <p:grpSp>
            <p:nvGrpSpPr>
              <p:cNvPr id="46" name="Group 45">
                <a:extLst>
                  <a:ext uri="{FF2B5EF4-FFF2-40B4-BE49-F238E27FC236}">
                    <a16:creationId xmlns:a16="http://schemas.microsoft.com/office/drawing/2014/main" id="{5590FED6-2F6B-47A8-82EE-E6E63B7BECC2}"/>
                  </a:ext>
                </a:extLst>
              </p:cNvPr>
              <p:cNvGrpSpPr/>
              <p:nvPr/>
            </p:nvGrpSpPr>
            <p:grpSpPr>
              <a:xfrm>
                <a:off x="7624812" y="3322648"/>
                <a:ext cx="1240276" cy="967518"/>
                <a:chOff x="7623339" y="3305324"/>
                <a:chExt cx="1240276" cy="967518"/>
              </a:xfrm>
            </p:grpSpPr>
            <p:sp>
              <p:nvSpPr>
                <p:cNvPr id="47" name="TextBox 46">
                  <a:extLst>
                    <a:ext uri="{FF2B5EF4-FFF2-40B4-BE49-F238E27FC236}">
                      <a16:creationId xmlns:a16="http://schemas.microsoft.com/office/drawing/2014/main" id="{337099F5-B34B-4748-AD8D-175C4B1D148D}"/>
                    </a:ext>
                  </a:extLst>
                </p:cNvPr>
                <p:cNvSpPr txBox="1"/>
                <p:nvPr/>
              </p:nvSpPr>
              <p:spPr>
                <a:xfrm>
                  <a:off x="7668038" y="3305324"/>
                  <a:ext cx="1133644"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2003</a:t>
                  </a:r>
                </a:p>
              </p:txBody>
            </p:sp>
            <p:sp>
              <p:nvSpPr>
                <p:cNvPr id="48" name="TextBox 47">
                  <a:extLst>
                    <a:ext uri="{FF2B5EF4-FFF2-40B4-BE49-F238E27FC236}">
                      <a16:creationId xmlns:a16="http://schemas.microsoft.com/office/drawing/2014/main" id="{DB74A429-01F3-4D4A-A1E5-B2605FA6CF7E}"/>
                    </a:ext>
                  </a:extLst>
                </p:cNvPr>
                <p:cNvSpPr txBox="1"/>
                <p:nvPr/>
              </p:nvSpPr>
              <p:spPr>
                <a:xfrm>
                  <a:off x="7623339" y="3872732"/>
                  <a:ext cx="12402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bg1"/>
                      </a:solidFill>
                      <a:effectLst/>
                      <a:uLnTx/>
                      <a:uFillTx/>
                      <a:latin typeface="Segoe UI Semilight" panose="020B0402040204020203" pitchFamily="34" charset="0"/>
                      <a:cs typeface="Segoe UI Semilight" panose="020B0402040204020203" pitchFamily="34" charset="0"/>
                    </a:rPr>
                    <a:t>FreeRTOS</a:t>
                  </a:r>
                  <a:endParaRPr kumimoji="0" lang="en-US" sz="2000" b="1"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grpSp>
        </p:grpSp>
        <p:sp>
          <p:nvSpPr>
            <p:cNvPr id="39" name="Oval 38">
              <a:extLst>
                <a:ext uri="{FF2B5EF4-FFF2-40B4-BE49-F238E27FC236}">
                  <a16:creationId xmlns:a16="http://schemas.microsoft.com/office/drawing/2014/main" id="{E07B4942-4209-4289-9AB0-BB1780D0524B}"/>
                </a:ext>
              </a:extLst>
            </p:cNvPr>
            <p:cNvSpPr/>
            <p:nvPr/>
          </p:nvSpPr>
          <p:spPr bwMode="auto">
            <a:xfrm>
              <a:off x="2647510" y="2876939"/>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C25EAB56-D6B9-43E1-B95F-07E13033E0D9}"/>
                </a:ext>
              </a:extLst>
            </p:cNvPr>
            <p:cNvSpPr/>
            <p:nvPr/>
          </p:nvSpPr>
          <p:spPr bwMode="auto">
            <a:xfrm>
              <a:off x="4074466" y="289279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9E8FD8AB-91CA-428E-A004-F3AFDCF6CF50}"/>
                </a:ext>
              </a:extLst>
            </p:cNvPr>
            <p:cNvSpPr/>
            <p:nvPr/>
          </p:nvSpPr>
          <p:spPr bwMode="auto">
            <a:xfrm>
              <a:off x="5568529" y="2903098"/>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87474E1-608A-44F3-A9FF-2B50A8D72F4A}"/>
                </a:ext>
              </a:extLst>
            </p:cNvPr>
            <p:cNvSpPr/>
            <p:nvPr/>
          </p:nvSpPr>
          <p:spPr bwMode="auto">
            <a:xfrm>
              <a:off x="8133005" y="2905688"/>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594F038D-BABC-4E96-8169-CDB5CD39A28D}"/>
              </a:ext>
            </a:extLst>
          </p:cNvPr>
          <p:cNvGrpSpPr/>
          <p:nvPr/>
        </p:nvGrpSpPr>
        <p:grpSpPr>
          <a:xfrm>
            <a:off x="1768878" y="4554956"/>
            <a:ext cx="8246344" cy="1948619"/>
            <a:chOff x="1768878" y="4554956"/>
            <a:chExt cx="8246344" cy="1948619"/>
          </a:xfrm>
        </p:grpSpPr>
        <p:grpSp>
          <p:nvGrpSpPr>
            <p:cNvPr id="56" name="Group 55">
              <a:extLst>
                <a:ext uri="{FF2B5EF4-FFF2-40B4-BE49-F238E27FC236}">
                  <a16:creationId xmlns:a16="http://schemas.microsoft.com/office/drawing/2014/main" id="{0F1BB374-0058-41CF-961C-99F57AFDE921}"/>
                </a:ext>
              </a:extLst>
            </p:cNvPr>
            <p:cNvGrpSpPr/>
            <p:nvPr/>
          </p:nvGrpSpPr>
          <p:grpSpPr>
            <a:xfrm>
              <a:off x="1768878" y="4910658"/>
              <a:ext cx="8246344" cy="1592917"/>
              <a:chOff x="1768878" y="4928076"/>
              <a:chExt cx="8246344" cy="1592917"/>
            </a:xfrm>
          </p:grpSpPr>
          <p:grpSp>
            <p:nvGrpSpPr>
              <p:cNvPr id="61" name="Group 60">
                <a:extLst>
                  <a:ext uri="{FF2B5EF4-FFF2-40B4-BE49-F238E27FC236}">
                    <a16:creationId xmlns:a16="http://schemas.microsoft.com/office/drawing/2014/main" id="{01DD7391-C1C7-4F3C-AA62-4DA3763E05F9}"/>
                  </a:ext>
                </a:extLst>
              </p:cNvPr>
              <p:cNvGrpSpPr/>
              <p:nvPr/>
            </p:nvGrpSpPr>
            <p:grpSpPr>
              <a:xfrm>
                <a:off x="1768878" y="4928076"/>
                <a:ext cx="1958904" cy="1592917"/>
                <a:chOff x="706314" y="4802842"/>
                <a:chExt cx="1958904" cy="1592917"/>
              </a:xfrm>
            </p:grpSpPr>
            <p:sp>
              <p:nvSpPr>
                <p:cNvPr id="71" name="TextBox 70">
                  <a:extLst>
                    <a:ext uri="{FF2B5EF4-FFF2-40B4-BE49-F238E27FC236}">
                      <a16:creationId xmlns:a16="http://schemas.microsoft.com/office/drawing/2014/main" id="{1228F951-5E64-4F57-B796-C2B8D86B421B}"/>
                    </a:ext>
                  </a:extLst>
                </p:cNvPr>
                <p:cNvSpPr txBox="1"/>
                <p:nvPr/>
              </p:nvSpPr>
              <p:spPr>
                <a:xfrm>
                  <a:off x="1138180" y="4802842"/>
                  <a:ext cx="1055097"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2017</a:t>
                  </a:r>
                </a:p>
              </p:txBody>
            </p:sp>
            <p:sp>
              <p:nvSpPr>
                <p:cNvPr id="72" name="TextBox 71">
                  <a:extLst>
                    <a:ext uri="{FF2B5EF4-FFF2-40B4-BE49-F238E27FC236}">
                      <a16:creationId xmlns:a16="http://schemas.microsoft.com/office/drawing/2014/main" id="{4730C484-4ED9-4145-9F15-FDC75178B97A}"/>
                    </a:ext>
                  </a:extLst>
                </p:cNvPr>
                <p:cNvSpPr txBox="1"/>
                <p:nvPr/>
              </p:nvSpPr>
              <p:spPr>
                <a:xfrm>
                  <a:off x="706314" y="5418568"/>
                  <a:ext cx="1958904" cy="977191"/>
                </a:xfrm>
                <a:prstGeom prst="rect">
                  <a:avLst/>
                </a:prstGeom>
                <a:noFill/>
              </p:spPr>
              <p:txBody>
                <a:bodyPr wrap="square" rtlCol="0">
                  <a:spAutoFit/>
                </a:bodyPr>
                <a:lstStyle/>
                <a:p>
                  <a:pPr marL="0" marR="0" lvl="0" indent="0" algn="ctr" defTabSz="914400" rtl="0" eaLnBrk="1" fontAlgn="auto" latinLnBrk="0" hangingPunct="1">
                    <a:lnSpc>
                      <a:spcPts val="2300"/>
                    </a:lnSpc>
                    <a:spcBef>
                      <a:spcPts val="0"/>
                    </a:spcBef>
                    <a:spcAft>
                      <a:spcPts val="0"/>
                    </a:spcAft>
                    <a:buClrTx/>
                    <a:buSzTx/>
                    <a:buFontTx/>
                    <a:buNone/>
                    <a:tabLst/>
                    <a:defRPr/>
                  </a:pPr>
                  <a:r>
                    <a:rPr lang="en-US" sz="2000" b="1" dirty="0">
                      <a:solidFill>
                        <a:schemeClr val="bg1"/>
                      </a:solidFill>
                      <a:latin typeface="Segoe UI Semilight" panose="020B0402040204020203" pitchFamily="34" charset="0"/>
                      <a:cs typeface="Segoe UI Semilight" panose="020B0402040204020203" pitchFamily="34" charset="0"/>
                    </a:rPr>
                    <a:t>Amazon acquires</a:t>
                  </a:r>
                </a:p>
                <a:p>
                  <a:pPr marL="0" marR="0" lvl="0" indent="0" algn="ctr" defTabSz="914400" rtl="0" eaLnBrk="1" fontAlgn="auto" latinLnBrk="0" hangingPunct="1">
                    <a:lnSpc>
                      <a:spcPts val="23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bg1"/>
                      </a:solidFill>
                      <a:effectLst/>
                      <a:uLnTx/>
                      <a:uFillTx/>
                      <a:latin typeface="Segoe UI Semilight" panose="020B0402040204020203" pitchFamily="34" charset="0"/>
                      <a:cs typeface="Segoe UI Semilight" panose="020B0402040204020203" pitchFamily="34" charset="0"/>
                    </a:rPr>
                    <a:t>FreeRTOS</a:t>
                  </a:r>
                  <a:endParaRPr kumimoji="0" lang="en-US" sz="2000" b="1"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grpSp>
          <p:grpSp>
            <p:nvGrpSpPr>
              <p:cNvPr id="62" name="Group 61">
                <a:extLst>
                  <a:ext uri="{FF2B5EF4-FFF2-40B4-BE49-F238E27FC236}">
                    <a16:creationId xmlns:a16="http://schemas.microsoft.com/office/drawing/2014/main" id="{34EC1FC1-9FB3-4B3F-B242-60B5F95BCC0D}"/>
                  </a:ext>
                </a:extLst>
              </p:cNvPr>
              <p:cNvGrpSpPr/>
              <p:nvPr/>
            </p:nvGrpSpPr>
            <p:grpSpPr>
              <a:xfrm>
                <a:off x="4189541" y="4928076"/>
                <a:ext cx="1705723" cy="1274168"/>
                <a:chOff x="3514576" y="4806286"/>
                <a:chExt cx="1705723" cy="1274168"/>
              </a:xfrm>
            </p:grpSpPr>
            <p:sp>
              <p:nvSpPr>
                <p:cNvPr id="69" name="TextBox 68">
                  <a:extLst>
                    <a:ext uri="{FF2B5EF4-FFF2-40B4-BE49-F238E27FC236}">
                      <a16:creationId xmlns:a16="http://schemas.microsoft.com/office/drawing/2014/main" id="{3586E9FD-AC8A-42DC-A37C-7299117256D8}"/>
                    </a:ext>
                  </a:extLst>
                </p:cNvPr>
                <p:cNvSpPr txBox="1"/>
                <p:nvPr/>
              </p:nvSpPr>
              <p:spPr>
                <a:xfrm>
                  <a:off x="3819851" y="4806286"/>
                  <a:ext cx="1095172"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a:ln>
                        <a:noFill/>
                      </a:ln>
                      <a:solidFill>
                        <a:srgbClr val="0070C0"/>
                      </a:solidFill>
                      <a:effectLst/>
                      <a:uLnTx/>
                      <a:uFillTx/>
                      <a:latin typeface="Segoe UI Semilight" panose="020B0402040204020203" pitchFamily="34" charset="0"/>
                      <a:cs typeface="Segoe UI Semilight" panose="020B0402040204020203" pitchFamily="34" charset="0"/>
                    </a:rPr>
                    <a:t>2017</a:t>
                  </a:r>
                </a:p>
              </p:txBody>
            </p:sp>
            <p:sp>
              <p:nvSpPr>
                <p:cNvPr id="70" name="TextBox 69">
                  <a:extLst>
                    <a:ext uri="{FF2B5EF4-FFF2-40B4-BE49-F238E27FC236}">
                      <a16:creationId xmlns:a16="http://schemas.microsoft.com/office/drawing/2014/main" id="{DB6002E6-FF36-4983-9748-B3A305762E89}"/>
                    </a:ext>
                  </a:extLst>
                </p:cNvPr>
                <p:cNvSpPr txBox="1"/>
                <p:nvPr/>
              </p:nvSpPr>
              <p:spPr>
                <a:xfrm>
                  <a:off x="3514576" y="5372568"/>
                  <a:ext cx="1705723"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Segoe UI Semilight" panose="020B0402040204020203" pitchFamily="34" charset="0"/>
                      <a:cs typeface="Segoe UI Semilight" panose="020B0402040204020203" pitchFamily="34" charset="0"/>
                    </a:rPr>
                    <a:t>6.2B </a:t>
                  </a:r>
                  <a:r>
                    <a:rPr kumimoji="0" lang="en-US" sz="2000" b="1" i="0" u="none" strike="noStrike" kern="1200" cap="none" spc="0" normalizeH="0" baseline="0" noProof="0" err="1">
                      <a:ln>
                        <a:noFill/>
                      </a:ln>
                      <a:solidFill>
                        <a:srgbClr val="0070C0"/>
                      </a:solidFill>
                      <a:effectLst/>
                      <a:uLnTx/>
                      <a:uFillTx/>
                      <a:latin typeface="Segoe UI Semilight" panose="020B0402040204020203" pitchFamily="34" charset="0"/>
                      <a:cs typeface="Segoe UI Semilight" panose="020B0402040204020203" pitchFamily="34" charset="0"/>
                    </a:rPr>
                    <a:t>ThreadX</a:t>
                  </a:r>
                  <a:r>
                    <a:rPr kumimoji="0" lang="en-US" sz="2000" b="1" i="0" u="none" strike="noStrike" kern="1200" cap="none" spc="0" normalizeH="0" baseline="0" noProof="0">
                      <a:ln>
                        <a:noFill/>
                      </a:ln>
                      <a:solidFill>
                        <a:srgbClr val="0070C0"/>
                      </a:solidFill>
                      <a:effectLst/>
                      <a:uLnTx/>
                      <a:uFillTx/>
                      <a:latin typeface="Segoe UI Semilight" panose="020B0402040204020203" pitchFamily="34" charset="0"/>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C0"/>
                      </a:solidFill>
                      <a:effectLst/>
                      <a:uLnTx/>
                      <a:uFillTx/>
                      <a:latin typeface="Segoe UI Semilight" panose="020B0402040204020203" pitchFamily="34" charset="0"/>
                      <a:cs typeface="Segoe UI Semilight" panose="020B0402040204020203" pitchFamily="34" charset="0"/>
                    </a:rPr>
                    <a:t>Deployments</a:t>
                  </a:r>
                  <a:endParaRPr kumimoji="0" lang="en-US" sz="2300" b="1" i="0" u="none" strike="noStrike" kern="1200" cap="none" spc="0" normalizeH="0" baseline="0" noProof="0">
                    <a:ln>
                      <a:noFill/>
                    </a:ln>
                    <a:solidFill>
                      <a:srgbClr val="0070C0"/>
                    </a:solidFill>
                    <a:effectLst/>
                    <a:uLnTx/>
                    <a:uFillTx/>
                    <a:latin typeface="Segoe UI Semilight" panose="020B0402040204020203" pitchFamily="34" charset="0"/>
                    <a:cs typeface="Segoe UI Semilight" panose="020B0402040204020203" pitchFamily="34" charset="0"/>
                  </a:endParaRPr>
                </a:p>
              </p:txBody>
            </p:sp>
          </p:grpSp>
          <p:grpSp>
            <p:nvGrpSpPr>
              <p:cNvPr id="63" name="Group 62">
                <a:extLst>
                  <a:ext uri="{FF2B5EF4-FFF2-40B4-BE49-F238E27FC236}">
                    <a16:creationId xmlns:a16="http://schemas.microsoft.com/office/drawing/2014/main" id="{F1800A08-AE9F-46CC-89B0-F4656580481C}"/>
                  </a:ext>
                </a:extLst>
              </p:cNvPr>
              <p:cNvGrpSpPr/>
              <p:nvPr/>
            </p:nvGrpSpPr>
            <p:grpSpPr>
              <a:xfrm>
                <a:off x="6404416" y="4928076"/>
                <a:ext cx="1617559" cy="1495756"/>
                <a:chOff x="5785119" y="4810135"/>
                <a:chExt cx="1617559" cy="1495756"/>
              </a:xfrm>
            </p:grpSpPr>
            <p:sp>
              <p:nvSpPr>
                <p:cNvPr id="67" name="TextBox 66">
                  <a:extLst>
                    <a:ext uri="{FF2B5EF4-FFF2-40B4-BE49-F238E27FC236}">
                      <a16:creationId xmlns:a16="http://schemas.microsoft.com/office/drawing/2014/main" id="{DA884CB0-EC17-46D6-9049-25CFC6664B15}"/>
                    </a:ext>
                  </a:extLst>
                </p:cNvPr>
                <p:cNvSpPr txBox="1"/>
                <p:nvPr/>
              </p:nvSpPr>
              <p:spPr>
                <a:xfrm>
                  <a:off x="6046313" y="4810135"/>
                  <a:ext cx="1095172" cy="63094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a:ln>
                        <a:noFill/>
                      </a:ln>
                      <a:solidFill>
                        <a:srgbClr val="0070C0"/>
                      </a:solidFill>
                      <a:effectLst/>
                      <a:uLnTx/>
                      <a:uFillTx/>
                      <a:latin typeface="Segoe UI Semilight" panose="020B0402040204020203" pitchFamily="34" charset="0"/>
                      <a:cs typeface="Segoe UI Semilight" panose="020B0402040204020203" pitchFamily="34" charset="0"/>
                    </a:rPr>
                    <a:t>2019</a:t>
                  </a:r>
                </a:p>
              </p:txBody>
            </p:sp>
            <p:sp>
              <p:nvSpPr>
                <p:cNvPr id="68" name="TextBox 67">
                  <a:extLst>
                    <a:ext uri="{FF2B5EF4-FFF2-40B4-BE49-F238E27FC236}">
                      <a16:creationId xmlns:a16="http://schemas.microsoft.com/office/drawing/2014/main" id="{A81F89B7-13D6-47E0-AA86-78CF31D8F8BE}"/>
                    </a:ext>
                  </a:extLst>
                </p:cNvPr>
                <p:cNvSpPr txBox="1"/>
                <p:nvPr/>
              </p:nvSpPr>
              <p:spPr>
                <a:xfrm>
                  <a:off x="5785119" y="5290228"/>
                  <a:ext cx="1617559" cy="1015663"/>
                </a:xfrm>
                <a:prstGeom prst="rect">
                  <a:avLst/>
                </a:prstGeom>
                <a:noFill/>
              </p:spPr>
              <p:txBody>
                <a:bodyPr wrap="none" rtlCol="0">
                  <a:spAutoFit/>
                </a:bodyPr>
                <a:lstStyle/>
                <a:p>
                  <a:pPr algn="ctr"/>
                  <a:r>
                    <a:rPr lang="en-US" sz="2000" dirty="0">
                      <a:solidFill>
                        <a:schemeClr val="bg1"/>
                      </a:solidFill>
                    </a:rPr>
                    <a:t>Microsoft </a:t>
                  </a:r>
                </a:p>
                <a:p>
                  <a:pPr algn="ctr"/>
                  <a:r>
                    <a:rPr lang="en-US" sz="2000" dirty="0">
                      <a:solidFill>
                        <a:schemeClr val="bg1"/>
                      </a:solidFill>
                    </a:rPr>
                    <a:t>Acquired</a:t>
                  </a:r>
                </a:p>
                <a:p>
                  <a:pPr algn="ctr"/>
                  <a:r>
                    <a:rPr lang="en-US" sz="2000" dirty="0">
                      <a:solidFill>
                        <a:schemeClr val="bg1"/>
                      </a:solidFill>
                    </a:rPr>
                    <a:t> Express Logic</a:t>
                  </a:r>
                </a:p>
              </p:txBody>
            </p:sp>
          </p:grpSp>
          <p:grpSp>
            <p:nvGrpSpPr>
              <p:cNvPr id="64" name="Group 63">
                <a:extLst>
                  <a:ext uri="{FF2B5EF4-FFF2-40B4-BE49-F238E27FC236}">
                    <a16:creationId xmlns:a16="http://schemas.microsoft.com/office/drawing/2014/main" id="{A1150085-279D-438C-BD2B-F80A6593945F}"/>
                  </a:ext>
                </a:extLst>
              </p:cNvPr>
              <p:cNvGrpSpPr/>
              <p:nvPr/>
            </p:nvGrpSpPr>
            <p:grpSpPr>
              <a:xfrm>
                <a:off x="8631510" y="4928076"/>
                <a:ext cx="1383712" cy="1244683"/>
                <a:chOff x="8771120" y="4805184"/>
                <a:chExt cx="1383712" cy="1244683"/>
              </a:xfrm>
            </p:grpSpPr>
            <p:sp>
              <p:nvSpPr>
                <p:cNvPr id="65" name="TextBox 64">
                  <a:extLst>
                    <a:ext uri="{FF2B5EF4-FFF2-40B4-BE49-F238E27FC236}">
                      <a16:creationId xmlns:a16="http://schemas.microsoft.com/office/drawing/2014/main" id="{69633223-BD1C-41B9-A74C-5C1E87EBCF5F}"/>
                    </a:ext>
                  </a:extLst>
                </p:cNvPr>
                <p:cNvSpPr txBox="1"/>
                <p:nvPr/>
              </p:nvSpPr>
              <p:spPr>
                <a:xfrm>
                  <a:off x="8896154" y="4805184"/>
                  <a:ext cx="1133645" cy="63094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a:ln>
                        <a:noFill/>
                      </a:ln>
                      <a:solidFill>
                        <a:srgbClr val="0070C0"/>
                      </a:solidFill>
                      <a:effectLst/>
                      <a:uLnTx/>
                      <a:uFillTx/>
                      <a:latin typeface="Segoe UI Semilight" panose="020B0402040204020203" pitchFamily="34" charset="0"/>
                      <a:cs typeface="Segoe UI Semilight" panose="020B0402040204020203" pitchFamily="34" charset="0"/>
                    </a:rPr>
                    <a:t>2020</a:t>
                  </a:r>
                </a:p>
              </p:txBody>
            </p:sp>
            <p:sp>
              <p:nvSpPr>
                <p:cNvPr id="66" name="TextBox 65">
                  <a:extLst>
                    <a:ext uri="{FF2B5EF4-FFF2-40B4-BE49-F238E27FC236}">
                      <a16:creationId xmlns:a16="http://schemas.microsoft.com/office/drawing/2014/main" id="{71481443-6171-42CA-A71C-62E321B5DA18}"/>
                    </a:ext>
                  </a:extLst>
                </p:cNvPr>
                <p:cNvSpPr txBox="1"/>
                <p:nvPr/>
              </p:nvSpPr>
              <p:spPr>
                <a:xfrm>
                  <a:off x="8771120" y="5341981"/>
                  <a:ext cx="1383712" cy="707886"/>
                </a:xfrm>
                <a:prstGeom prst="rect">
                  <a:avLst/>
                </a:prstGeom>
                <a:noFill/>
              </p:spPr>
              <p:txBody>
                <a:bodyPr wrap="none" rtlCol="0">
                  <a:spAutoFit/>
                </a:bodyPr>
                <a:lstStyle/>
                <a:p>
                  <a:pPr algn="ctr"/>
                  <a:r>
                    <a:rPr lang="en-US" sz="2000" dirty="0">
                      <a:solidFill>
                        <a:schemeClr val="bg1"/>
                      </a:solidFill>
                    </a:rPr>
                    <a:t>Microsoft </a:t>
                  </a:r>
                </a:p>
                <a:p>
                  <a:pPr algn="ctr"/>
                  <a:r>
                    <a:rPr lang="en-US" sz="2000" dirty="0">
                      <a:solidFill>
                        <a:schemeClr val="bg1"/>
                      </a:solidFill>
                    </a:rPr>
                    <a:t>Azure RTOS</a:t>
                  </a:r>
                </a:p>
              </p:txBody>
            </p:sp>
          </p:grpSp>
        </p:grpSp>
        <p:sp>
          <p:nvSpPr>
            <p:cNvPr id="57" name="Oval 56">
              <a:extLst>
                <a:ext uri="{FF2B5EF4-FFF2-40B4-BE49-F238E27FC236}">
                  <a16:creationId xmlns:a16="http://schemas.microsoft.com/office/drawing/2014/main" id="{FF5B56A7-20A4-441D-817F-C02638DA6164}"/>
                </a:ext>
              </a:extLst>
            </p:cNvPr>
            <p:cNvSpPr/>
            <p:nvPr/>
          </p:nvSpPr>
          <p:spPr bwMode="auto">
            <a:xfrm>
              <a:off x="2647510" y="4555289"/>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56DA5CD2-BBE7-41B8-8722-97204504ECD3}"/>
                </a:ext>
              </a:extLst>
            </p:cNvPr>
            <p:cNvSpPr/>
            <p:nvPr/>
          </p:nvSpPr>
          <p:spPr bwMode="auto">
            <a:xfrm>
              <a:off x="4973822" y="455495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52E988F8-3495-48F0-975E-951267E55F90}"/>
                </a:ext>
              </a:extLst>
            </p:cNvPr>
            <p:cNvSpPr/>
            <p:nvPr/>
          </p:nvSpPr>
          <p:spPr bwMode="auto">
            <a:xfrm>
              <a:off x="7144616" y="455495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3EC90B54-47F0-470C-A815-B7B6ABD10E46}"/>
                </a:ext>
              </a:extLst>
            </p:cNvPr>
            <p:cNvSpPr/>
            <p:nvPr/>
          </p:nvSpPr>
          <p:spPr bwMode="auto">
            <a:xfrm>
              <a:off x="9254786" y="455495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B560342-7A3A-4A85-932B-A444E86299A0}"/>
              </a:ext>
            </a:extLst>
          </p:cNvPr>
          <p:cNvSpPr txBox="1"/>
          <p:nvPr/>
        </p:nvSpPr>
        <p:spPr>
          <a:xfrm>
            <a:off x="6996729" y="1645248"/>
            <a:ext cx="1055097"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1997</a:t>
            </a:r>
          </a:p>
        </p:txBody>
      </p:sp>
      <p:sp>
        <p:nvSpPr>
          <p:cNvPr id="76" name="TextBox 75">
            <a:extLst>
              <a:ext uri="{FF2B5EF4-FFF2-40B4-BE49-F238E27FC236}">
                <a16:creationId xmlns:a16="http://schemas.microsoft.com/office/drawing/2014/main" id="{EEC27E02-E9D4-4CEC-8B7A-71106C7A19FC}"/>
              </a:ext>
            </a:extLst>
          </p:cNvPr>
          <p:cNvSpPr txBox="1"/>
          <p:nvPr/>
        </p:nvSpPr>
        <p:spPr>
          <a:xfrm>
            <a:off x="6867769" y="2208820"/>
            <a:ext cx="125489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THREADX</a:t>
            </a:r>
          </a:p>
        </p:txBody>
      </p:sp>
      <p:sp>
        <p:nvSpPr>
          <p:cNvPr id="77" name="Oval 76">
            <a:extLst>
              <a:ext uri="{FF2B5EF4-FFF2-40B4-BE49-F238E27FC236}">
                <a16:creationId xmlns:a16="http://schemas.microsoft.com/office/drawing/2014/main" id="{34813550-F471-4241-B1B4-62B4A9D62C08}"/>
              </a:ext>
            </a:extLst>
          </p:cNvPr>
          <p:cNvSpPr/>
          <p:nvPr/>
        </p:nvSpPr>
        <p:spPr bwMode="auto">
          <a:xfrm>
            <a:off x="8865088" y="1234061"/>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4D7658AF-FC1A-4793-AB01-C27967BF4ADC}"/>
              </a:ext>
            </a:extLst>
          </p:cNvPr>
          <p:cNvSpPr txBox="1"/>
          <p:nvPr/>
        </p:nvSpPr>
        <p:spPr>
          <a:xfrm>
            <a:off x="6486972" y="3310407"/>
            <a:ext cx="1143262"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2004</a:t>
            </a:r>
          </a:p>
        </p:txBody>
      </p:sp>
      <p:sp>
        <p:nvSpPr>
          <p:cNvPr id="79" name="TextBox 78">
            <a:extLst>
              <a:ext uri="{FF2B5EF4-FFF2-40B4-BE49-F238E27FC236}">
                <a16:creationId xmlns:a16="http://schemas.microsoft.com/office/drawing/2014/main" id="{3FC425CB-0302-4EB7-8695-31E7A07163B8}"/>
              </a:ext>
            </a:extLst>
          </p:cNvPr>
          <p:cNvSpPr txBox="1"/>
          <p:nvPr/>
        </p:nvSpPr>
        <p:spPr>
          <a:xfrm>
            <a:off x="6631882" y="3831016"/>
            <a:ext cx="77777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USBX</a:t>
            </a:r>
          </a:p>
        </p:txBody>
      </p:sp>
      <p:sp>
        <p:nvSpPr>
          <p:cNvPr id="80" name="Oval 79">
            <a:extLst>
              <a:ext uri="{FF2B5EF4-FFF2-40B4-BE49-F238E27FC236}">
                <a16:creationId xmlns:a16="http://schemas.microsoft.com/office/drawing/2014/main" id="{B3D3103E-0D36-484A-84FC-60D01A71C511}"/>
              </a:ext>
            </a:extLst>
          </p:cNvPr>
          <p:cNvSpPr/>
          <p:nvPr/>
        </p:nvSpPr>
        <p:spPr bwMode="auto">
          <a:xfrm>
            <a:off x="6996729" y="2911689"/>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Title 8">
            <a:extLst>
              <a:ext uri="{FF2B5EF4-FFF2-40B4-BE49-F238E27FC236}">
                <a16:creationId xmlns:a16="http://schemas.microsoft.com/office/drawing/2014/main" id="{6208FE57-06EC-4FD9-A285-41AE8EF8FDC6}"/>
              </a:ext>
            </a:extLst>
          </p:cNvPr>
          <p:cNvSpPr txBox="1">
            <a:spLocks/>
          </p:cNvSpPr>
          <p:nvPr/>
        </p:nvSpPr>
        <p:spPr>
          <a:xfrm>
            <a:off x="457200" y="457200"/>
            <a:ext cx="11277599" cy="712379"/>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b="0" i="0" u="none" kern="1200">
                <a:solidFill>
                  <a:schemeClr val="tx1"/>
                </a:solidFill>
                <a:latin typeface="+mj-lt"/>
                <a:ea typeface="+mj-ea"/>
                <a:cs typeface="+mj-cs"/>
              </a:defRPr>
            </a:lvl1pPr>
          </a:lstStyle>
          <a:p>
            <a:r>
              <a:rPr lang="en-US" dirty="0">
                <a:solidFill>
                  <a:schemeClr val="bg1"/>
                </a:solidFill>
              </a:rPr>
              <a:t>Some RTOS History</a:t>
            </a:r>
          </a:p>
        </p:txBody>
      </p:sp>
      <p:sp>
        <p:nvSpPr>
          <p:cNvPr id="82" name="TextBox 81">
            <a:extLst>
              <a:ext uri="{FF2B5EF4-FFF2-40B4-BE49-F238E27FC236}">
                <a16:creationId xmlns:a16="http://schemas.microsoft.com/office/drawing/2014/main" id="{38B0F4CA-6CA2-4FA1-A718-B5B5494A6585}"/>
              </a:ext>
            </a:extLst>
          </p:cNvPr>
          <p:cNvSpPr txBox="1"/>
          <p:nvPr/>
        </p:nvSpPr>
        <p:spPr>
          <a:xfrm>
            <a:off x="8914227" y="3279103"/>
            <a:ext cx="1133644" cy="6309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2002</a:t>
            </a:r>
          </a:p>
        </p:txBody>
      </p:sp>
      <p:sp>
        <p:nvSpPr>
          <p:cNvPr id="83" name="Oval 82">
            <a:extLst>
              <a:ext uri="{FF2B5EF4-FFF2-40B4-BE49-F238E27FC236}">
                <a16:creationId xmlns:a16="http://schemas.microsoft.com/office/drawing/2014/main" id="{5FB4C940-00D8-42EA-95BC-0C39D2E9699E}"/>
              </a:ext>
            </a:extLst>
          </p:cNvPr>
          <p:cNvSpPr/>
          <p:nvPr/>
        </p:nvSpPr>
        <p:spPr bwMode="auto">
          <a:xfrm>
            <a:off x="3968234" y="1221077"/>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E5AC35A-A617-46D3-9436-96D97DDD26AC}"/>
              </a:ext>
            </a:extLst>
          </p:cNvPr>
          <p:cNvSpPr txBox="1"/>
          <p:nvPr/>
        </p:nvSpPr>
        <p:spPr>
          <a:xfrm>
            <a:off x="3555985" y="1630136"/>
            <a:ext cx="995785" cy="63094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0070C0"/>
                </a:solidFill>
                <a:effectLst/>
                <a:uLnTx/>
                <a:uFillTx/>
                <a:latin typeface="Segoe UI Semilight" panose="020B0402040204020203" pitchFamily="34" charset="0"/>
                <a:cs typeface="Segoe UI Semilight" panose="020B0402040204020203" pitchFamily="34" charset="0"/>
              </a:rPr>
              <a:t>1991</a:t>
            </a:r>
          </a:p>
        </p:txBody>
      </p:sp>
      <p:sp>
        <p:nvSpPr>
          <p:cNvPr id="85" name="TextBox 84">
            <a:extLst>
              <a:ext uri="{FF2B5EF4-FFF2-40B4-BE49-F238E27FC236}">
                <a16:creationId xmlns:a16="http://schemas.microsoft.com/office/drawing/2014/main" id="{A050DD7C-8D04-4348-A76E-1C1C7541ABD3}"/>
              </a:ext>
            </a:extLst>
          </p:cNvPr>
          <p:cNvSpPr txBox="1"/>
          <p:nvPr/>
        </p:nvSpPr>
        <p:spPr>
          <a:xfrm>
            <a:off x="3577948" y="2210370"/>
            <a:ext cx="9076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err="1">
                <a:solidFill>
                  <a:schemeClr val="bg1"/>
                </a:solidFill>
                <a:latin typeface="Segoe UI Semilight" panose="020B0402040204020203" pitchFamily="34" charset="0"/>
                <a:cs typeface="Segoe UI Semilight" panose="020B0402040204020203" pitchFamily="34" charset="0"/>
              </a:rPr>
              <a:t>uC</a:t>
            </a:r>
            <a:r>
              <a:rPr lang="en-US" sz="2000" b="1" dirty="0">
                <a:solidFill>
                  <a:schemeClr val="bg1"/>
                </a:solidFill>
                <a:latin typeface="Segoe UI Semilight" panose="020B0402040204020203" pitchFamily="34" charset="0"/>
                <a:cs typeface="Segoe UI Semilight" panose="020B0402040204020203" pitchFamily="34" charset="0"/>
              </a:rPr>
              <a:t>/OS</a:t>
            </a:r>
            <a:endParaRPr kumimoji="0" lang="en-US" sz="2000" b="1"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150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1000"/>
                                        <p:tgtEl>
                                          <p:spTgt spid="3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354870"/>
            <a:ext cx="12192000" cy="830997"/>
          </a:xfrm>
          <a:prstGeom prst="rect">
            <a:avLst/>
          </a:prstGeom>
          <a:noFill/>
        </p:spPr>
        <p:txBody>
          <a:bodyPr wrap="square" rtlCol="0">
            <a:spAutoFit/>
          </a:bodyPr>
          <a:lstStyle/>
          <a:p>
            <a:pPr algn="ctr"/>
            <a:r>
              <a:rPr lang="en-US" sz="4800" dirty="0">
                <a:solidFill>
                  <a:schemeClr val="accent1"/>
                </a:solidFill>
              </a:rPr>
              <a:t>Azure RTOS:</a:t>
            </a:r>
          </a:p>
        </p:txBody>
      </p:sp>
      <p:sp>
        <p:nvSpPr>
          <p:cNvPr id="23" name="TextBox 22"/>
          <p:cNvSpPr txBox="1"/>
          <p:nvPr/>
        </p:nvSpPr>
        <p:spPr>
          <a:xfrm>
            <a:off x="-3" y="1056010"/>
            <a:ext cx="12191999" cy="707886"/>
          </a:xfrm>
          <a:prstGeom prst="rect">
            <a:avLst/>
          </a:prstGeom>
          <a:noFill/>
        </p:spPr>
        <p:txBody>
          <a:bodyPr wrap="square" rtlCol="0">
            <a:spAutoFit/>
          </a:bodyPr>
          <a:lstStyle/>
          <a:p>
            <a:pPr algn="ctr"/>
            <a:r>
              <a:rPr lang="en-US" sz="4000" b="1" dirty="0">
                <a:solidFill>
                  <a:schemeClr val="accent4">
                    <a:lumMod val="60000"/>
                    <a:lumOff val="40000"/>
                  </a:schemeClr>
                </a:solidFill>
              </a:rPr>
              <a:t>Making IoT Development Easier!</a:t>
            </a:r>
          </a:p>
        </p:txBody>
      </p:sp>
      <p:sp>
        <p:nvSpPr>
          <p:cNvPr id="29" name="Rectangle 28">
            <a:extLst>
              <a:ext uri="{FF2B5EF4-FFF2-40B4-BE49-F238E27FC236}">
                <a16:creationId xmlns:a16="http://schemas.microsoft.com/office/drawing/2014/main" id="{304E2970-7CE7-421E-8D55-ACFAB674F0D0}"/>
              </a:ext>
            </a:extLst>
          </p:cNvPr>
          <p:cNvSpPr/>
          <p:nvPr/>
        </p:nvSpPr>
        <p:spPr bwMode="auto">
          <a:xfrm>
            <a:off x="175983" y="2521391"/>
            <a:ext cx="1698473" cy="537835"/>
          </a:xfrm>
          <a:prstGeom prst="rect">
            <a:avLst/>
          </a:prstGeom>
          <a:solidFill>
            <a:srgbClr val="0078D7"/>
          </a:solidFill>
          <a:ln w="12700" cap="flat" cmpd="sng" algn="ctr">
            <a:solidFill>
              <a:srgbClr val="0078D7">
                <a:shade val="5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sz="1961" kern="0" dirty="0">
                <a:gradFill>
                  <a:gsLst>
                    <a:gs pos="0">
                      <a:srgbClr val="FFFFFF"/>
                    </a:gs>
                    <a:gs pos="100000">
                      <a:srgbClr val="FFFFFF"/>
                    </a:gs>
                  </a:gsLst>
                  <a:lin ang="5400000" scaled="0"/>
                </a:gradFill>
                <a:latin typeface="Segoe UI"/>
                <a:cs typeface="Segoe UI" pitchFamily="34" charset="0"/>
              </a:rPr>
              <a:t>SMALL</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TextBox 29">
            <a:extLst>
              <a:ext uri="{FF2B5EF4-FFF2-40B4-BE49-F238E27FC236}">
                <a16:creationId xmlns:a16="http://schemas.microsoft.com/office/drawing/2014/main" id="{FD98F221-BF41-427F-A7C9-D19AF4B1FC18}"/>
              </a:ext>
            </a:extLst>
          </p:cNvPr>
          <p:cNvSpPr txBox="1"/>
          <p:nvPr/>
        </p:nvSpPr>
        <p:spPr>
          <a:xfrm>
            <a:off x="176047" y="3047795"/>
            <a:ext cx="1698473" cy="3585699"/>
          </a:xfrm>
          <a:prstGeom prst="rect">
            <a:avLst/>
          </a:prstGeom>
          <a:solidFill>
            <a:srgbClr val="FFFFFF">
              <a:alpha val="13000"/>
            </a:srgbClr>
          </a:solidFill>
          <a:ln w="12700" cap="flat" cmpd="sng" algn="ctr">
            <a:noFill/>
            <a:prstDash val="solid"/>
            <a:miter lim="800000"/>
          </a:ln>
          <a:effectLst/>
        </p:spPr>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ctr" defTabSz="914400" fontAlgn="auto">
              <a:spcBef>
                <a:spcPts val="0"/>
              </a:spcBef>
              <a:spcAft>
                <a:spcPts val="0"/>
              </a:spcAft>
            </a:pPr>
            <a:r>
              <a:rPr lang="en-US" sz="2000" dirty="0">
                <a:solidFill>
                  <a:prstClr val="white"/>
                </a:solidFill>
                <a:ea typeface="+mn-ea"/>
                <a:cs typeface="+mn-cs"/>
              </a:rPr>
              <a:t>ThreadX minimal 2KB FLASH, 1KB RAM</a:t>
            </a:r>
          </a:p>
          <a:p>
            <a:pPr lvl="0" algn="ctr" defTabSz="914400" fontAlgn="auto">
              <a:spcBef>
                <a:spcPts val="0"/>
              </a:spcBef>
              <a:spcAft>
                <a:spcPts val="0"/>
              </a:spcAft>
            </a:pPr>
            <a:r>
              <a:rPr lang="en-US" sz="2000" dirty="0">
                <a:solidFill>
                  <a:prstClr val="white"/>
                </a:solidFill>
                <a:ea typeface="+mn-ea"/>
                <a:cs typeface="+mn-cs"/>
              </a:rPr>
              <a:t>Cloud Connectivity &lt; 50KB</a:t>
            </a:r>
          </a:p>
        </p:txBody>
      </p:sp>
      <p:sp>
        <p:nvSpPr>
          <p:cNvPr id="31" name="Rectangle 30">
            <a:extLst>
              <a:ext uri="{FF2B5EF4-FFF2-40B4-BE49-F238E27FC236}">
                <a16:creationId xmlns:a16="http://schemas.microsoft.com/office/drawing/2014/main" id="{EACDFDDE-E450-4BBE-B84A-11EF6690F861}"/>
              </a:ext>
            </a:extLst>
          </p:cNvPr>
          <p:cNvSpPr/>
          <p:nvPr/>
        </p:nvSpPr>
        <p:spPr bwMode="auto">
          <a:xfrm>
            <a:off x="2100702" y="2520622"/>
            <a:ext cx="1698473" cy="537835"/>
          </a:xfrm>
          <a:prstGeom prst="rect">
            <a:avLst/>
          </a:prstGeom>
          <a:solidFill>
            <a:srgbClr val="0078D7"/>
          </a:solidFill>
          <a:ln w="12700" cap="flat" cmpd="sng" algn="ctr">
            <a:solidFill>
              <a:srgbClr val="0078D7">
                <a:shade val="5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SAFE</a:t>
            </a:r>
          </a:p>
        </p:txBody>
      </p:sp>
      <p:sp>
        <p:nvSpPr>
          <p:cNvPr id="32" name="Rectangle 31">
            <a:extLst>
              <a:ext uri="{FF2B5EF4-FFF2-40B4-BE49-F238E27FC236}">
                <a16:creationId xmlns:a16="http://schemas.microsoft.com/office/drawing/2014/main" id="{B976731C-DF2B-4EFF-9810-A0A3E4AD72AB}"/>
              </a:ext>
            </a:extLst>
          </p:cNvPr>
          <p:cNvSpPr/>
          <p:nvPr/>
        </p:nvSpPr>
        <p:spPr bwMode="auto">
          <a:xfrm>
            <a:off x="4098047" y="2522186"/>
            <a:ext cx="1698473" cy="537835"/>
          </a:xfrm>
          <a:prstGeom prst="rect">
            <a:avLst/>
          </a:prstGeom>
          <a:solidFill>
            <a:srgbClr val="0078D7"/>
          </a:solidFill>
          <a:ln w="12700" cap="flat" cmpd="sng" algn="ctr">
            <a:solidFill>
              <a:srgbClr val="0078D7">
                <a:shade val="5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SECURE</a:t>
            </a:r>
          </a:p>
        </p:txBody>
      </p:sp>
      <p:sp>
        <p:nvSpPr>
          <p:cNvPr id="33" name="Rectangle 32">
            <a:extLst>
              <a:ext uri="{FF2B5EF4-FFF2-40B4-BE49-F238E27FC236}">
                <a16:creationId xmlns:a16="http://schemas.microsoft.com/office/drawing/2014/main" id="{A4BD23CC-FFFB-46BF-B83E-C0BA61FDC361}"/>
              </a:ext>
            </a:extLst>
          </p:cNvPr>
          <p:cNvSpPr/>
          <p:nvPr/>
        </p:nvSpPr>
        <p:spPr bwMode="auto">
          <a:xfrm>
            <a:off x="6068422" y="2511923"/>
            <a:ext cx="1698473" cy="537835"/>
          </a:xfrm>
          <a:prstGeom prst="rect">
            <a:avLst/>
          </a:prstGeom>
          <a:solidFill>
            <a:srgbClr val="0078D7"/>
          </a:solidFill>
          <a:ln w="12700" cap="flat" cmpd="sng" algn="ctr">
            <a:solidFill>
              <a:srgbClr val="0078D7">
                <a:shade val="5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ADVANCED</a:t>
            </a:r>
          </a:p>
        </p:txBody>
      </p:sp>
      <p:sp>
        <p:nvSpPr>
          <p:cNvPr id="34" name="Rectangle 33">
            <a:extLst>
              <a:ext uri="{FF2B5EF4-FFF2-40B4-BE49-F238E27FC236}">
                <a16:creationId xmlns:a16="http://schemas.microsoft.com/office/drawing/2014/main" id="{FDF76D6F-E49D-47A9-BE40-7CA9EB9B67F4}"/>
              </a:ext>
            </a:extLst>
          </p:cNvPr>
          <p:cNvSpPr/>
          <p:nvPr/>
        </p:nvSpPr>
        <p:spPr bwMode="auto">
          <a:xfrm>
            <a:off x="8048731" y="2498390"/>
            <a:ext cx="1774734" cy="537835"/>
          </a:xfrm>
          <a:prstGeom prst="rect">
            <a:avLst/>
          </a:prstGeom>
          <a:solidFill>
            <a:srgbClr val="0078D7"/>
          </a:solidFill>
          <a:ln w="12700" cap="flat" cmpd="sng" algn="ctr">
            <a:solidFill>
              <a:srgbClr val="0078D7">
                <a:shade val="5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sz="1961" kern="0" dirty="0">
                <a:gradFill>
                  <a:gsLst>
                    <a:gs pos="0">
                      <a:srgbClr val="FFFFFF"/>
                    </a:gs>
                    <a:gs pos="100000">
                      <a:srgbClr val="FFFFFF"/>
                    </a:gs>
                  </a:gsLst>
                  <a:lin ang="5400000" scaled="0"/>
                </a:gradFill>
                <a:latin typeface="Segoe UI"/>
                <a:cs typeface="Segoe UI" pitchFamily="34" charset="0"/>
              </a:rPr>
              <a:t>FAST</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5FF36B54-85CC-4B56-ACB7-32897637DD05}"/>
              </a:ext>
            </a:extLst>
          </p:cNvPr>
          <p:cNvSpPr/>
          <p:nvPr/>
        </p:nvSpPr>
        <p:spPr bwMode="auto">
          <a:xfrm>
            <a:off x="10067665" y="2495072"/>
            <a:ext cx="1841027" cy="537835"/>
          </a:xfrm>
          <a:prstGeom prst="rect">
            <a:avLst/>
          </a:prstGeom>
          <a:solidFill>
            <a:srgbClr val="0078D7"/>
          </a:solidFill>
          <a:ln w="12700" cap="flat" cmpd="sng" algn="ctr">
            <a:solidFill>
              <a:srgbClr val="0078D7">
                <a:shade val="50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EASY</a:t>
            </a:r>
          </a:p>
        </p:txBody>
      </p:sp>
      <p:sp>
        <p:nvSpPr>
          <p:cNvPr id="36" name="TextBox 35">
            <a:extLst>
              <a:ext uri="{FF2B5EF4-FFF2-40B4-BE49-F238E27FC236}">
                <a16:creationId xmlns:a16="http://schemas.microsoft.com/office/drawing/2014/main" id="{64A45E0B-B51E-450B-9B38-8ADD25AD6B3F}"/>
              </a:ext>
            </a:extLst>
          </p:cNvPr>
          <p:cNvSpPr txBox="1"/>
          <p:nvPr/>
        </p:nvSpPr>
        <p:spPr>
          <a:xfrm>
            <a:off x="2124335" y="3032907"/>
            <a:ext cx="1698473" cy="3585699"/>
          </a:xfrm>
          <a:prstGeom prst="rect">
            <a:avLst/>
          </a:prstGeom>
          <a:solidFill>
            <a:srgbClr val="FFFFFF">
              <a:alpha val="13000"/>
            </a:srgbClr>
          </a:solidFill>
          <a:ln w="12700" cap="flat" cmpd="sng" algn="ctr">
            <a:noFill/>
            <a:prstDash val="solid"/>
            <a:miter lim="800000"/>
          </a:ln>
          <a:effectLst/>
        </p:spPr>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000" dirty="0">
                <a:solidFill>
                  <a:schemeClr val="bg1"/>
                </a:solidFill>
              </a:rPr>
              <a:t>Safety certified to IEC 61508, 62304, ISO 26262, EN 50128, UL/IEC 60730/335, UL 1998</a:t>
            </a:r>
          </a:p>
        </p:txBody>
      </p:sp>
      <p:sp>
        <p:nvSpPr>
          <p:cNvPr id="37" name="TextBox 36">
            <a:extLst>
              <a:ext uri="{FF2B5EF4-FFF2-40B4-BE49-F238E27FC236}">
                <a16:creationId xmlns:a16="http://schemas.microsoft.com/office/drawing/2014/main" id="{ABA99108-56C2-4215-AA2A-006356D99CFB}"/>
              </a:ext>
            </a:extLst>
          </p:cNvPr>
          <p:cNvSpPr txBox="1"/>
          <p:nvPr/>
        </p:nvSpPr>
        <p:spPr>
          <a:xfrm>
            <a:off x="10067665" y="3048591"/>
            <a:ext cx="1841027" cy="3585699"/>
          </a:xfrm>
          <a:prstGeom prst="rect">
            <a:avLst/>
          </a:prstGeom>
          <a:solidFill>
            <a:srgbClr val="FFFFFF">
              <a:alpha val="13000"/>
            </a:srgbClr>
          </a:solidFill>
          <a:ln w="12700" cap="flat" cmpd="sng" algn="ctr">
            <a:noFill/>
            <a:prstDash val="solid"/>
            <a:miter lim="800000"/>
          </a:ln>
          <a:effectLst/>
        </p:spPr>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000" dirty="0">
                <a:solidFill>
                  <a:schemeClr val="bg1"/>
                </a:solidFill>
              </a:rPr>
              <a:t>Easy to Use - Intuitive API, great </a:t>
            </a:r>
            <a:r>
              <a:rPr lang="en-US" sz="1700" dirty="0">
                <a:solidFill>
                  <a:schemeClr val="bg1"/>
                </a:solidFill>
              </a:rPr>
              <a:t>documentation, </a:t>
            </a:r>
            <a:r>
              <a:rPr lang="en-US" sz="2000" dirty="0">
                <a:solidFill>
                  <a:schemeClr val="bg1"/>
                </a:solidFill>
              </a:rPr>
              <a:t>support for most popular processors and tools, customer support</a:t>
            </a:r>
          </a:p>
        </p:txBody>
      </p:sp>
      <p:sp>
        <p:nvSpPr>
          <p:cNvPr id="39" name="TextBox 38">
            <a:extLst>
              <a:ext uri="{FF2B5EF4-FFF2-40B4-BE49-F238E27FC236}">
                <a16:creationId xmlns:a16="http://schemas.microsoft.com/office/drawing/2014/main" id="{0FA07B74-A95B-4EF3-9784-7546B4AEDBA2}"/>
              </a:ext>
            </a:extLst>
          </p:cNvPr>
          <p:cNvSpPr txBox="1"/>
          <p:nvPr/>
        </p:nvSpPr>
        <p:spPr>
          <a:xfrm>
            <a:off x="8068615" y="3048591"/>
            <a:ext cx="1754850" cy="3585699"/>
          </a:xfrm>
          <a:prstGeom prst="rect">
            <a:avLst/>
          </a:prstGeom>
          <a:solidFill>
            <a:srgbClr val="FFFFFF">
              <a:alpha val="13000"/>
            </a:srgbClr>
          </a:solidFill>
          <a:ln w="12700" cap="flat" cmpd="sng" algn="ctr">
            <a:noFill/>
            <a:prstDash val="solid"/>
            <a:miter lim="800000"/>
          </a:ln>
          <a:effectLst/>
        </p:spPr>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000" dirty="0">
                <a:solidFill>
                  <a:schemeClr val="bg1"/>
                </a:solidFill>
              </a:rPr>
              <a:t>Sub-microsecond context switch, wire speed networking, deterministic</a:t>
            </a:r>
          </a:p>
        </p:txBody>
      </p:sp>
      <p:sp>
        <p:nvSpPr>
          <p:cNvPr id="42" name="TextBox 41">
            <a:extLst>
              <a:ext uri="{FF2B5EF4-FFF2-40B4-BE49-F238E27FC236}">
                <a16:creationId xmlns:a16="http://schemas.microsoft.com/office/drawing/2014/main" id="{F7F5918A-1A87-47D1-AC32-14CD0FD856F2}"/>
              </a:ext>
            </a:extLst>
          </p:cNvPr>
          <p:cNvSpPr txBox="1"/>
          <p:nvPr/>
        </p:nvSpPr>
        <p:spPr>
          <a:xfrm>
            <a:off x="6068422" y="3058586"/>
            <a:ext cx="1721333" cy="3585699"/>
          </a:xfrm>
          <a:prstGeom prst="rect">
            <a:avLst/>
          </a:prstGeom>
          <a:solidFill>
            <a:srgbClr val="FFFFFF">
              <a:alpha val="13000"/>
            </a:srgbClr>
          </a:solidFill>
          <a:ln w="12700" cap="flat" cmpd="sng" algn="ctr">
            <a:noFill/>
            <a:prstDash val="solid"/>
            <a:miter lim="800000"/>
          </a:ln>
          <a:effectLst/>
        </p:spPr>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000" dirty="0">
                <a:solidFill>
                  <a:schemeClr val="bg1"/>
                </a:solidFill>
              </a:rPr>
              <a:t>Preemption-threshold, </a:t>
            </a:r>
            <a:br>
              <a:rPr lang="en-US" sz="2000" dirty="0">
                <a:solidFill>
                  <a:schemeClr val="bg1"/>
                </a:solidFill>
              </a:rPr>
            </a:br>
            <a:r>
              <a:rPr lang="en-US" sz="2000" dirty="0">
                <a:solidFill>
                  <a:schemeClr val="bg1"/>
                </a:solidFill>
              </a:rPr>
              <a:t>event chaining, </a:t>
            </a:r>
            <a:r>
              <a:rPr lang="en-US" sz="2000" dirty="0" err="1">
                <a:solidFill>
                  <a:schemeClr val="bg1"/>
                </a:solidFill>
              </a:rPr>
              <a:t>exFAT</a:t>
            </a:r>
            <a:r>
              <a:rPr lang="en-US" sz="2000" dirty="0">
                <a:solidFill>
                  <a:schemeClr val="bg1"/>
                </a:solidFill>
              </a:rPr>
              <a:t>, multicore – AMP/SMP, and more</a:t>
            </a:r>
          </a:p>
        </p:txBody>
      </p:sp>
      <p:sp>
        <p:nvSpPr>
          <p:cNvPr id="46" name="TextBox 45">
            <a:extLst>
              <a:ext uri="{FF2B5EF4-FFF2-40B4-BE49-F238E27FC236}">
                <a16:creationId xmlns:a16="http://schemas.microsoft.com/office/drawing/2014/main" id="{770E54D1-869B-4286-B9A9-EA2E1B8CB2CD}"/>
              </a:ext>
            </a:extLst>
          </p:cNvPr>
          <p:cNvSpPr txBox="1"/>
          <p:nvPr/>
        </p:nvSpPr>
        <p:spPr>
          <a:xfrm>
            <a:off x="4095263" y="3032906"/>
            <a:ext cx="1698473" cy="3585699"/>
          </a:xfrm>
          <a:prstGeom prst="rect">
            <a:avLst/>
          </a:prstGeom>
          <a:solidFill>
            <a:srgbClr val="FFFFFF">
              <a:alpha val="13000"/>
            </a:srgbClr>
          </a:solidFill>
          <a:ln w="12700" cap="flat" cmpd="sng" algn="ctr">
            <a:noFill/>
            <a:prstDash val="solid"/>
            <a:miter lim="800000"/>
          </a:ln>
          <a:effectLst/>
        </p:spPr>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000" dirty="0">
                <a:solidFill>
                  <a:schemeClr val="bg1"/>
                </a:solidFill>
              </a:rPr>
              <a:t>IPsec, TLS/DTLS, Memory Protection, </a:t>
            </a:r>
            <a:r>
              <a:rPr lang="en-US" sz="2000" dirty="0" err="1">
                <a:solidFill>
                  <a:schemeClr val="bg1"/>
                </a:solidFill>
              </a:rPr>
              <a:t>TrustZone</a:t>
            </a:r>
            <a:r>
              <a:rPr lang="en-US" sz="2000" dirty="0">
                <a:solidFill>
                  <a:schemeClr val="bg1"/>
                </a:solidFill>
              </a:rPr>
              <a:t>, and </a:t>
            </a:r>
          </a:p>
          <a:p>
            <a:pPr algn="ctr"/>
            <a:r>
              <a:rPr lang="en-US" sz="2000" dirty="0">
                <a:solidFill>
                  <a:schemeClr val="bg1"/>
                </a:solidFill>
              </a:rPr>
              <a:t>EAL4+ Common Criteria, </a:t>
            </a:r>
          </a:p>
          <a:p>
            <a:pPr algn="ctr"/>
            <a:r>
              <a:rPr lang="en-US" sz="2000" dirty="0">
                <a:solidFill>
                  <a:schemeClr val="bg1"/>
                </a:solidFill>
              </a:rPr>
              <a:t>PSA Level 1, FIPS 140-2</a:t>
            </a:r>
          </a:p>
        </p:txBody>
      </p:sp>
    </p:spTree>
    <p:extLst>
      <p:ext uri="{BB962C8B-B14F-4D97-AF65-F5344CB8AC3E}">
        <p14:creationId xmlns:p14="http://schemas.microsoft.com/office/powerpoint/2010/main" val="33113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0" y="354870"/>
            <a:ext cx="12192000" cy="1107996"/>
          </a:xfrm>
          <a:prstGeom prst="rect">
            <a:avLst/>
          </a:prstGeom>
          <a:noFill/>
        </p:spPr>
        <p:txBody>
          <a:bodyPr wrap="square" rtlCol="0">
            <a:spAutoFit/>
          </a:bodyPr>
          <a:lstStyle/>
          <a:p>
            <a:pPr algn="ctr"/>
            <a:r>
              <a:rPr lang="en-US" sz="4800" dirty="0">
                <a:solidFill>
                  <a:schemeClr val="accent1"/>
                </a:solidFill>
              </a:rPr>
              <a:t>Azure RTOS </a:t>
            </a:r>
          </a:p>
          <a:p>
            <a:pPr algn="ctr"/>
            <a:r>
              <a:rPr lang="en-US" dirty="0">
                <a:solidFill>
                  <a:schemeClr val="bg1"/>
                </a:solidFill>
              </a:rPr>
              <a:t>Most Comprehensive Solution</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58422" b="86319"/>
          <a:stretch/>
        </p:blipFill>
        <p:spPr>
          <a:xfrm>
            <a:off x="865803" y="1557076"/>
            <a:ext cx="4414170" cy="845053"/>
          </a:xfrm>
          <a:prstGeom prst="rect">
            <a:avLst/>
          </a:prstGeom>
          <a:effectLst>
            <a:glow rad="152400">
              <a:schemeClr val="accent1">
                <a:alpha val="40000"/>
              </a:schemeClr>
            </a:glow>
          </a:effectLst>
        </p:spPr>
      </p:pic>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t="55686" r="58422" b="26785"/>
          <a:stretch/>
        </p:blipFill>
        <p:spPr>
          <a:xfrm>
            <a:off x="865803" y="2610153"/>
            <a:ext cx="4414170" cy="1082720"/>
          </a:xfrm>
          <a:prstGeom prst="rect">
            <a:avLst/>
          </a:prstGeom>
          <a:effectLst>
            <a:glow rad="152400">
              <a:schemeClr val="accent1">
                <a:alpha val="40000"/>
              </a:schemeClr>
            </a:glow>
          </a:effectLst>
        </p:spPr>
      </p:pic>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t="28269" r="58422" b="54201"/>
          <a:stretch/>
        </p:blipFill>
        <p:spPr>
          <a:xfrm>
            <a:off x="865802" y="3747052"/>
            <a:ext cx="4414171" cy="1082722"/>
          </a:xfrm>
          <a:prstGeom prst="rect">
            <a:avLst/>
          </a:prstGeom>
          <a:effectLst>
            <a:glow rad="152400">
              <a:schemeClr val="accent1">
                <a:alpha val="40000"/>
              </a:schemeClr>
            </a:glow>
          </a:effectLst>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59223" t="54040" r="-801" b="28430"/>
          <a:stretch/>
        </p:blipFill>
        <p:spPr>
          <a:xfrm>
            <a:off x="6509799" y="1461126"/>
            <a:ext cx="4414171" cy="1082722"/>
          </a:xfrm>
          <a:prstGeom prst="rect">
            <a:avLst/>
          </a:prstGeom>
          <a:effectLst>
            <a:glow rad="152400">
              <a:schemeClr val="accent1">
                <a:alpha val="40000"/>
              </a:schemeClr>
            </a:glow>
          </a:effectLst>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59446" t="27237" r="-1024" b="55233"/>
          <a:stretch/>
        </p:blipFill>
        <p:spPr>
          <a:xfrm>
            <a:off x="6509799" y="2533156"/>
            <a:ext cx="4414171" cy="1082722"/>
          </a:xfrm>
          <a:prstGeom prst="rect">
            <a:avLst/>
          </a:prstGeom>
          <a:effectLst>
            <a:glow rad="152400">
              <a:schemeClr val="accent1">
                <a:alpha val="40000"/>
              </a:schemeClr>
            </a:glow>
          </a:effectLst>
        </p:spPr>
      </p:pic>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59446" t="-3056" r="-1024" b="85526"/>
          <a:stretch/>
        </p:blipFill>
        <p:spPr>
          <a:xfrm>
            <a:off x="6509799" y="4811477"/>
            <a:ext cx="4414171" cy="1082722"/>
          </a:xfrm>
          <a:prstGeom prst="rect">
            <a:avLst/>
          </a:prstGeom>
          <a:effectLst>
            <a:glow rad="152400">
              <a:schemeClr val="accent1">
                <a:alpha val="40000"/>
              </a:schemeClr>
            </a:glow>
          </a:effec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020" y="3857517"/>
            <a:ext cx="4193932" cy="969150"/>
          </a:xfrm>
          <a:prstGeom prst="rect">
            <a:avLst/>
          </a:prstGeom>
          <a:effectLst>
            <a:glow rad="152400">
              <a:schemeClr val="accent1">
                <a:alpha val="40000"/>
              </a:schemeClr>
            </a:glow>
          </a:effec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802" y="4963314"/>
            <a:ext cx="4124170" cy="889774"/>
          </a:xfrm>
          <a:prstGeom prst="rect">
            <a:avLst/>
          </a:prstGeom>
          <a:effectLst>
            <a:glow rad="152400">
              <a:schemeClr val="accent1">
                <a:alpha val="40000"/>
              </a:schemeClr>
            </a:glow>
          </a:effectLst>
        </p:spPr>
      </p:pic>
    </p:spTree>
    <p:extLst>
      <p:ext uri="{BB962C8B-B14F-4D97-AF65-F5344CB8AC3E}">
        <p14:creationId xmlns:p14="http://schemas.microsoft.com/office/powerpoint/2010/main" val="90287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58422" b="86319"/>
          <a:stretch/>
        </p:blipFill>
        <p:spPr>
          <a:xfrm>
            <a:off x="3888915" y="764252"/>
            <a:ext cx="4414170" cy="845053"/>
          </a:xfrm>
          <a:prstGeom prst="rect">
            <a:avLst/>
          </a:prstGeom>
          <a:effectLst>
            <a:glow rad="152400">
              <a:schemeClr val="accent1">
                <a:alpha val="40000"/>
              </a:schemeClr>
            </a:glow>
          </a:effectLst>
        </p:spPr>
      </p:pic>
      <p:pic>
        <p:nvPicPr>
          <p:cNvPr id="2" name="Picture 1">
            <a:extLst>
              <a:ext uri="{FF2B5EF4-FFF2-40B4-BE49-F238E27FC236}">
                <a16:creationId xmlns:a16="http://schemas.microsoft.com/office/drawing/2014/main" id="{987D5CEA-0D80-4D59-8A36-384B1433C092}"/>
              </a:ext>
            </a:extLst>
          </p:cNvPr>
          <p:cNvPicPr>
            <a:picLocks noChangeAspect="1"/>
          </p:cNvPicPr>
          <p:nvPr/>
        </p:nvPicPr>
        <p:blipFill>
          <a:blip r:embed="rId4"/>
          <a:stretch>
            <a:fillRect/>
          </a:stretch>
        </p:blipFill>
        <p:spPr>
          <a:xfrm>
            <a:off x="2724856" y="2295767"/>
            <a:ext cx="6996113" cy="3052763"/>
          </a:xfrm>
          <a:prstGeom prst="rect">
            <a:avLst/>
          </a:prstGeom>
        </p:spPr>
      </p:pic>
      <p:sp>
        <p:nvSpPr>
          <p:cNvPr id="11" name="TextBox 10">
            <a:extLst>
              <a:ext uri="{FF2B5EF4-FFF2-40B4-BE49-F238E27FC236}">
                <a16:creationId xmlns:a16="http://schemas.microsoft.com/office/drawing/2014/main" id="{4C2B0479-D37D-48F3-9507-10A17907C56D}"/>
              </a:ext>
            </a:extLst>
          </p:cNvPr>
          <p:cNvSpPr txBox="1"/>
          <p:nvPr/>
        </p:nvSpPr>
        <p:spPr>
          <a:xfrm>
            <a:off x="9864178" y="3398947"/>
            <a:ext cx="2282179" cy="646331"/>
          </a:xfrm>
          <a:prstGeom prst="rect">
            <a:avLst/>
          </a:prstGeom>
          <a:noFill/>
        </p:spPr>
        <p:txBody>
          <a:bodyPr wrap="square" rtlCol="0">
            <a:spAutoFit/>
          </a:bodyPr>
          <a:lstStyle/>
          <a:p>
            <a:r>
              <a:rPr lang="en-US" sz="3600" b="1" dirty="0">
                <a:solidFill>
                  <a:schemeClr val="accent4">
                    <a:lumMod val="60000"/>
                    <a:lumOff val="40000"/>
                  </a:schemeClr>
                </a:solidFill>
              </a:rPr>
              <a:t>RTOS.COM</a:t>
            </a:r>
          </a:p>
        </p:txBody>
      </p:sp>
      <p:sp>
        <p:nvSpPr>
          <p:cNvPr id="12" name="TextBox 11">
            <a:extLst>
              <a:ext uri="{FF2B5EF4-FFF2-40B4-BE49-F238E27FC236}">
                <a16:creationId xmlns:a16="http://schemas.microsoft.com/office/drawing/2014/main" id="{659B6D97-2372-4AB1-AB07-42653AC7CA28}"/>
              </a:ext>
            </a:extLst>
          </p:cNvPr>
          <p:cNvSpPr txBox="1"/>
          <p:nvPr/>
        </p:nvSpPr>
        <p:spPr>
          <a:xfrm>
            <a:off x="449323" y="1924743"/>
            <a:ext cx="1531188" cy="1107996"/>
          </a:xfrm>
          <a:prstGeom prst="rect">
            <a:avLst/>
          </a:prstGeom>
          <a:noFill/>
        </p:spPr>
        <p:txBody>
          <a:bodyPr wrap="none" rtlCol="0">
            <a:spAutoFit/>
          </a:bodyPr>
          <a:lstStyle/>
          <a:p>
            <a:r>
              <a:rPr lang="en-US" sz="4800" b="1" dirty="0">
                <a:solidFill>
                  <a:schemeClr val="accent4"/>
                </a:solidFill>
              </a:rPr>
              <a:t>  </a:t>
            </a:r>
            <a:r>
              <a:rPr lang="en-US" sz="4800" b="1" dirty="0">
                <a:solidFill>
                  <a:schemeClr val="accent4"/>
                </a:solidFill>
                <a:latin typeface="Arial" panose="020B0604020202020204" pitchFamily="34" charset="0"/>
                <a:cs typeface="Arial" panose="020B0604020202020204" pitchFamily="34" charset="0"/>
              </a:rPr>
              <a:t>2K</a:t>
            </a:r>
          </a:p>
          <a:p>
            <a:r>
              <a:rPr lang="en-US" dirty="0">
                <a:solidFill>
                  <a:schemeClr val="bg1"/>
                </a:solidFill>
                <a:latin typeface="Arial" panose="020B0604020202020204" pitchFamily="34" charset="0"/>
                <a:cs typeface="Arial" panose="020B0604020202020204" pitchFamily="34" charset="0"/>
              </a:rPr>
              <a:t>Min Footprint</a:t>
            </a:r>
          </a:p>
        </p:txBody>
      </p:sp>
      <p:pic>
        <p:nvPicPr>
          <p:cNvPr id="3" name="Picture 2">
            <a:extLst>
              <a:ext uri="{FF2B5EF4-FFF2-40B4-BE49-F238E27FC236}">
                <a16:creationId xmlns:a16="http://schemas.microsoft.com/office/drawing/2014/main" id="{2BB78F26-C977-4A35-BF6D-BB17174CBD80}"/>
              </a:ext>
            </a:extLst>
          </p:cNvPr>
          <p:cNvPicPr>
            <a:picLocks noChangeAspect="1"/>
          </p:cNvPicPr>
          <p:nvPr/>
        </p:nvPicPr>
        <p:blipFill>
          <a:blip r:embed="rId5"/>
          <a:stretch>
            <a:fillRect/>
          </a:stretch>
        </p:blipFill>
        <p:spPr>
          <a:xfrm>
            <a:off x="806448" y="3310490"/>
            <a:ext cx="770001" cy="823246"/>
          </a:xfrm>
          <a:prstGeom prst="rect">
            <a:avLst/>
          </a:prstGeom>
        </p:spPr>
      </p:pic>
      <p:sp>
        <p:nvSpPr>
          <p:cNvPr id="5" name="TextBox 4">
            <a:extLst>
              <a:ext uri="{FF2B5EF4-FFF2-40B4-BE49-F238E27FC236}">
                <a16:creationId xmlns:a16="http://schemas.microsoft.com/office/drawing/2014/main" id="{A13D3E2B-2230-4F29-911C-5DC7520081EA}"/>
              </a:ext>
            </a:extLst>
          </p:cNvPr>
          <p:cNvSpPr txBox="1"/>
          <p:nvPr/>
        </p:nvSpPr>
        <p:spPr>
          <a:xfrm>
            <a:off x="1626781" y="3514364"/>
            <a:ext cx="909223" cy="415498"/>
          </a:xfrm>
          <a:prstGeom prst="rect">
            <a:avLst/>
          </a:prstGeom>
          <a:noFill/>
        </p:spPr>
        <p:txBody>
          <a:bodyPr wrap="none" rtlCol="0">
            <a:spAutoFit/>
          </a:bodyPr>
          <a:lstStyle/>
          <a:p>
            <a:r>
              <a:rPr lang="en-US" sz="1050" dirty="0">
                <a:solidFill>
                  <a:schemeClr val="bg1"/>
                </a:solidFill>
              </a:rPr>
              <a:t>SIL 4, ASIL D, </a:t>
            </a:r>
          </a:p>
          <a:p>
            <a:r>
              <a:rPr lang="en-US" sz="1050" dirty="0">
                <a:solidFill>
                  <a:schemeClr val="bg1"/>
                </a:solidFill>
              </a:rPr>
              <a:t>Med Class C</a:t>
            </a:r>
          </a:p>
        </p:txBody>
      </p:sp>
      <p:pic>
        <p:nvPicPr>
          <p:cNvPr id="6" name="Picture 5">
            <a:extLst>
              <a:ext uri="{FF2B5EF4-FFF2-40B4-BE49-F238E27FC236}">
                <a16:creationId xmlns:a16="http://schemas.microsoft.com/office/drawing/2014/main" id="{A17CE6DA-8829-4CBF-9195-1A38C4EDB20B}"/>
              </a:ext>
            </a:extLst>
          </p:cNvPr>
          <p:cNvPicPr>
            <a:picLocks noChangeAspect="1"/>
          </p:cNvPicPr>
          <p:nvPr/>
        </p:nvPicPr>
        <p:blipFill>
          <a:blip r:embed="rId6"/>
          <a:stretch>
            <a:fillRect/>
          </a:stretch>
        </p:blipFill>
        <p:spPr>
          <a:xfrm>
            <a:off x="759680" y="4446584"/>
            <a:ext cx="816769" cy="1134142"/>
          </a:xfrm>
          <a:prstGeom prst="rect">
            <a:avLst/>
          </a:prstGeom>
        </p:spPr>
      </p:pic>
    </p:spTree>
    <p:extLst>
      <p:ext uri="{BB962C8B-B14F-4D97-AF65-F5344CB8AC3E}">
        <p14:creationId xmlns:p14="http://schemas.microsoft.com/office/powerpoint/2010/main" val="2088366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4&quot;&gt;&lt;property id=&quot;20148&quot; value=&quot;5&quot;/&gt;&lt;property id=&quot;20300&quot; value=&quot;Slide 2&quot;/&gt;&lt;property id=&quot;20307&quot; value=&quot;277&quot;/&gt;&lt;/object&gt;&lt;object type=&quot;3&quot; unique_id=&quot;10005&quot;&gt;&lt;property id=&quot;20148&quot; value=&quot;5&quot;/&gt;&lt;property id=&quot;20300&quot; value=&quot;Slide 3&quot;/&gt;&lt;property id=&quot;20307&quot; value=&quot;258&quot;/&gt;&lt;/object&gt;&lt;object type=&quot;3&quot; unique_id=&quot;10006&quot;&gt;&lt;property id=&quot;20148&quot; value=&quot;5&quot;/&gt;&lt;property id=&quot;20300&quot; value=&quot;Slide 4&quot;/&gt;&lt;property id=&quot;20307&quot; value=&quot;282&quot;/&gt;&lt;/object&gt;&lt;object type=&quot;3&quot; unique_id=&quot;10008&quot;&gt;&lt;property id=&quot;20148&quot; value=&quot;5&quot;/&gt;&lt;property id=&quot;20300&quot; value=&quot;Slide 6&quot;/&gt;&lt;property id=&quot;20307&quot; value=&quot;267&quot;/&gt;&lt;/object&gt;&lt;object type=&quot;3&quot; unique_id=&quot;10009&quot;&gt;&lt;property id=&quot;20148&quot; value=&quot;5&quot;/&gt;&lt;property id=&quot;20300&quot; value=&quot;Slide 7&quot;/&gt;&lt;property id=&quot;20307&quot; value=&quot;286&quot;/&gt;&lt;/object&gt;&lt;object type=&quot;3&quot; unique_id=&quot;10010&quot;&gt;&lt;property id=&quot;20148&quot; value=&quot;5&quot;/&gt;&lt;property id=&quot;20300&quot; value=&quot;Slide 8&quot;/&gt;&lt;property id=&quot;20307&quot; value=&quot;290&quot;/&gt;&lt;/object&gt;&lt;object type=&quot;3&quot; unique_id=&quot;10011&quot;&gt;&lt;property id=&quot;20148&quot; value=&quot;5&quot;/&gt;&lt;property id=&quot;20300&quot; value=&quot;Slide 9&quot;/&gt;&lt;property id=&quot;20307&quot; value=&quot;292&quot;/&gt;&lt;/object&gt;&lt;object type=&quot;3&quot; unique_id=&quot;10012&quot;&gt;&lt;property id=&quot;20148&quot; value=&quot;5&quot;/&gt;&lt;property id=&quot;20300&quot; value=&quot;Slide 10&quot;/&gt;&lt;property id=&quot;20307&quot; value=&quot;293&quot;/&gt;&lt;/object&gt;&lt;object type=&quot;3&quot; unique_id=&quot;10013&quot;&gt;&lt;property id=&quot;20148&quot; value=&quot;5&quot;/&gt;&lt;property id=&quot;20300&quot; value=&quot;Slide 11&quot;/&gt;&lt;property id=&quot;20307&quot; value=&quot;291&quot;/&gt;&lt;/object&gt;&lt;object type=&quot;3&quot; unique_id=&quot;10014&quot;&gt;&lt;property id=&quot;20148&quot; value=&quot;5&quot;/&gt;&lt;property id=&quot;20300&quot; value=&quot;Slide 12&quot;/&gt;&lt;property id=&quot;20307&quot; value=&quot;294&quot;/&gt;&lt;/object&gt;&lt;object type=&quot;3&quot; unique_id=&quot;10015&quot;&gt;&lt;property id=&quot;20148&quot; value=&quot;5&quot;/&gt;&lt;property id=&quot;20300&quot; value=&quot;Slide 13&quot;/&gt;&lt;property id=&quot;20307&quot; value=&quot;284&quot;/&gt;&lt;/object&gt;&lt;object type=&quot;3&quot; unique_id=&quot;10016&quot;&gt;&lt;property id=&quot;20148&quot; value=&quot;5&quot;/&gt;&lt;property id=&quot;20300&quot; value=&quot;Slide 14&quot;/&gt;&lt;property id=&quot;20307&quot; value=&quot;279&quot;/&gt;&lt;/object&gt;&lt;object type=&quot;3&quot; unique_id=&quot;10630&quot;&gt;&lt;property id=&quot;20148&quot; value=&quot;5&quot;/&gt;&lt;property id=&quot;20300&quot; value=&quot;Slide 1 - &amp;quot;Azure RTOS&amp;quot;&quot;/&gt;&lt;property id=&quot;20307&quot; value=&quot;296&quot;/&gt;&lt;/object&gt;&lt;object type=&quot;3&quot; unique_id=&quot;10631&quot;&gt;&lt;property id=&quot;20148&quot; value=&quot;5&quot;/&gt;&lt;property id=&quot;20300&quot; value=&quot;Slide 15&quot;/&gt;&lt;property id=&quot;20307&quot; value=&quot;10615&quot;/&gt;&lt;/object&gt;&lt;object type=&quot;3&quot; unique_id=&quot;10783&quot;&gt;&lt;property id=&quot;20148&quot; value=&quot;5&quot;/&gt;&lt;property id=&quot;20300&quot; value=&quot;Slide 5&quot;/&gt;&lt;property id=&quot;20307&quot; value=&quot;10617&quot;/&gt;&lt;/object&gt;&lt;/object&gt;&lt;object type=&quot;8&quot; unique_id=&quot;10034&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IoT">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IoT" id="{21070431-3C75-4475-950C-66AB690950D4}" vid="{0BB5C106-9A86-4A2B-8EFA-6260BB61B6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3850</TotalTime>
  <Words>2168</Words>
  <Application>Microsoft Office PowerPoint</Application>
  <PresentationFormat>Widescreen</PresentationFormat>
  <Paragraphs>302</Paragraphs>
  <Slides>18</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Calibri</vt:lpstr>
      <vt:lpstr>Calibri Light</vt:lpstr>
      <vt:lpstr>Segoe Semibold</vt:lpstr>
      <vt:lpstr>Segoe UI</vt:lpstr>
      <vt:lpstr>Segoe UI Semibold</vt:lpstr>
      <vt:lpstr>Segoe UI Semilight</vt:lpstr>
      <vt:lpstr>Office Theme</vt:lpstr>
      <vt:lpstr>Azure IoT</vt:lpstr>
      <vt:lpstr>What is an RTOS?</vt:lpstr>
      <vt:lpstr>RTOS vs. GPOS</vt:lpstr>
      <vt:lpstr>RTOS vs. GPOS Summary</vt:lpstr>
      <vt:lpstr>PowerPoint Presentation</vt:lpstr>
      <vt:lpstr>PowerPoint Presentation</vt:lpstr>
      <vt:lpstr>PowerPoint Presentation</vt:lpstr>
      <vt:lpstr>PowerPoint Presentation</vt:lpstr>
      <vt:lpstr>PowerPoint Presentation</vt:lpstr>
      <vt:lpstr>PowerPoint Presentation</vt:lpstr>
      <vt:lpstr>Noteworthy ThreadX Features</vt:lpstr>
      <vt:lpstr>Using ThreadX is Simple:</vt:lpstr>
      <vt:lpstr>Typical ThreadX Platform:</vt:lpstr>
      <vt:lpstr>PowerPoint Presentation</vt:lpstr>
      <vt:lpstr>PowerPoint Presentation</vt:lpstr>
      <vt:lpstr>PowerPoint Presentation</vt:lpstr>
      <vt:lpstr>PowerPoint Presentation</vt:lpstr>
      <vt:lpstr>Embedded Best Practices</vt:lpstr>
      <vt:lpstr>An Embedded Career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Minjares</dc:creator>
  <cp:lastModifiedBy>Bill Lamie</cp:lastModifiedBy>
  <cp:revision>333</cp:revision>
  <cp:lastPrinted>2016-11-16T18:20:58Z</cp:lastPrinted>
  <dcterms:created xsi:type="dcterms:W3CDTF">2016-11-16T17:15:52Z</dcterms:created>
  <dcterms:modified xsi:type="dcterms:W3CDTF">2020-03-05T18:16:24Z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wilamie@microsoft.com</vt:lpwstr>
  </property>
  <property fmtid="{D5CDD505-2E9C-101B-9397-08002B2CF9AE}" pid="5" name="MSIP_Label_f42aa342-8706-4288-bd11-ebb85995028c_SetDate">
    <vt:lpwstr>2019-07-23T13:51:48.3986493Z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c1def805-d868-4df9-8af1-53fd2c20a535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